
<file path=[Content_Types].xml><?xml version="1.0" encoding="utf-8"?>
<Types xmlns="http://schemas.openxmlformats.org/package/2006/content-types">
  <Default Extension="gif" ContentType="image/gif"/>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handoutMasterIdLst>
    <p:handoutMasterId r:id="rId22"/>
  </p:handoutMasterIdLst>
  <p:sldIdLst>
    <p:sldId id="256" r:id="rId2"/>
    <p:sldId id="257" r:id="rId3"/>
    <p:sldId id="258" r:id="rId4"/>
    <p:sldId id="274" r:id="rId5"/>
    <p:sldId id="259" r:id="rId6"/>
    <p:sldId id="260" r:id="rId7"/>
    <p:sldId id="261" r:id="rId8"/>
    <p:sldId id="262" r:id="rId9"/>
    <p:sldId id="263" r:id="rId10"/>
    <p:sldId id="264" r:id="rId11"/>
    <p:sldId id="265" r:id="rId12"/>
    <p:sldId id="266" r:id="rId13"/>
    <p:sldId id="268" r:id="rId14"/>
    <p:sldId id="267" r:id="rId15"/>
    <p:sldId id="269" r:id="rId16"/>
    <p:sldId id="270" r:id="rId17"/>
    <p:sldId id="271" r:id="rId18"/>
    <p:sldId id="272" r:id="rId19"/>
    <p:sldId id="27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EE5528-70FC-4843-979B-8BDC0D8A8D6D}" v="58" dt="2019-12-15T07:45:18.209"/>
    <p1510:client id="{9B1FC483-6B57-21BE-1421-6B46A5F9F4FD}" v="19" dt="2019-12-15T07:11:41.09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244"/>
    <p:restoredTop sz="75253"/>
  </p:normalViewPr>
  <p:slideViewPr>
    <p:cSldViewPr snapToGrid="0" snapToObjects="1">
      <p:cViewPr varScale="1">
        <p:scale>
          <a:sx n="50" d="100"/>
          <a:sy n="50" d="100"/>
        </p:scale>
        <p:origin x="1464" y="40"/>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0" d="100"/>
          <a:sy n="90" d="100"/>
        </p:scale>
        <p:origin x="1856"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7B6A0B8-1F9A-5847-B38A-59041C543B2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55AF753-5B52-2848-A081-8AB82BD41B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47E5D2E-0DC8-3343-86C6-05A01862A4E3}" type="datetimeFigureOut">
              <a:rPr lang="en-US" smtClean="0"/>
              <a:t>12/15/2019</a:t>
            </a:fld>
            <a:endParaRPr lang="en-US"/>
          </a:p>
        </p:txBody>
      </p:sp>
      <p:sp>
        <p:nvSpPr>
          <p:cNvPr id="4" name="Footer Placeholder 3">
            <a:extLst>
              <a:ext uri="{FF2B5EF4-FFF2-40B4-BE49-F238E27FC236}">
                <a16:creationId xmlns:a16="http://schemas.microsoft.com/office/drawing/2014/main" id="{F72DB931-B789-6F42-A825-EE1630172C1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7199712-B122-E54E-A19A-F76CBBD6343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97B969-05C0-B542-82A0-DF7597287425}" type="slidenum">
              <a:rPr lang="en-US" smtClean="0"/>
              <a:t>‹#›</a:t>
            </a:fld>
            <a:endParaRPr lang="en-US"/>
          </a:p>
        </p:txBody>
      </p:sp>
    </p:spTree>
    <p:extLst>
      <p:ext uri="{BB962C8B-B14F-4D97-AF65-F5344CB8AC3E}">
        <p14:creationId xmlns:p14="http://schemas.microsoft.com/office/powerpoint/2010/main" val="282188467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gif>
</file>

<file path=ppt/media/image3.png>
</file>

<file path=ppt/media/image4.jp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413379-FBA8-8645-B008-E5DC671C7644}" type="datetimeFigureOut">
              <a:rPr lang="en-US" smtClean="0"/>
              <a:t>12/15/2019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0ADF41-0D7A-3C4B-92B2-B2E2E0166FDD}" type="slidenum">
              <a:rPr lang="en-US" smtClean="0"/>
              <a:t>‹#›</a:t>
            </a:fld>
            <a:endParaRPr lang="en-US"/>
          </a:p>
        </p:txBody>
      </p:sp>
    </p:spTree>
    <p:extLst>
      <p:ext uri="{BB962C8B-B14F-4D97-AF65-F5344CB8AC3E}">
        <p14:creationId xmlns:p14="http://schemas.microsoft.com/office/powerpoint/2010/main" val="32649453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1</a:t>
            </a:fld>
            <a:endParaRPr lang="en-US"/>
          </a:p>
        </p:txBody>
      </p:sp>
    </p:spTree>
    <p:extLst>
      <p:ext uri="{BB962C8B-B14F-4D97-AF65-F5344CB8AC3E}">
        <p14:creationId xmlns:p14="http://schemas.microsoft.com/office/powerpoint/2010/main" val="2725535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network pruning was implemented in Caffe [7].The experiments were carried out on Nvidia </a:t>
            </a:r>
            <a:r>
              <a:rPr lang="en-US" sz="1200" kern="1200" dirty="0" err="1">
                <a:solidFill>
                  <a:schemeClr val="tx1"/>
                </a:solidFill>
                <a:effectLst/>
                <a:latin typeface="+mn-lt"/>
                <a:ea typeface="+mn-ea"/>
                <a:cs typeface="+mn-cs"/>
              </a:rPr>
              <a:t>TitanX</a:t>
            </a:r>
            <a:r>
              <a:rPr lang="en-US" sz="1200" kern="1200" dirty="0">
                <a:solidFill>
                  <a:schemeClr val="tx1"/>
                </a:solidFill>
                <a:effectLst/>
                <a:latin typeface="+mn-lt"/>
                <a:ea typeface="+mn-ea"/>
                <a:cs typeface="+mn-cs"/>
              </a:rPr>
              <a:t> and GTX980 GPUs.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NimbusRomNo9L"/>
              </a:rPr>
              <a:t>From the graph show, L1 regularization performs better than L2 at learning the connections without retraining, while L2 regularization performs better than L1 at retraining. Iterative pruning gives the best result.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paper shows the trade-off between the accuracy and the number of parameters. With a greater number of parameters pruned, the accuracy was found to be less. From the experiments it was observed that iterative pruning gave the best result with close to no accuracy loss. Thus, the successfully presented an algorithm to reduce memory capacity and band-width requirements, making it easier to deploy on embedded systems. </a:t>
            </a:r>
          </a:p>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11</a:t>
            </a:fld>
            <a:endParaRPr lang="en-US"/>
          </a:p>
        </p:txBody>
      </p:sp>
    </p:spTree>
    <p:extLst>
      <p:ext uri="{BB962C8B-B14F-4D97-AF65-F5344CB8AC3E}">
        <p14:creationId xmlns:p14="http://schemas.microsoft.com/office/powerpoint/2010/main" val="17815439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12</a:t>
            </a:fld>
            <a:endParaRPr lang="en-US"/>
          </a:p>
        </p:txBody>
      </p:sp>
    </p:spTree>
    <p:extLst>
      <p:ext uri="{BB962C8B-B14F-4D97-AF65-F5344CB8AC3E}">
        <p14:creationId xmlns:p14="http://schemas.microsoft.com/office/powerpoint/2010/main" val="40015125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13</a:t>
            </a:fld>
            <a:endParaRPr lang="en-US"/>
          </a:p>
        </p:txBody>
      </p:sp>
    </p:spTree>
    <p:extLst>
      <p:ext uri="{BB962C8B-B14F-4D97-AF65-F5344CB8AC3E}">
        <p14:creationId xmlns:p14="http://schemas.microsoft.com/office/powerpoint/2010/main" val="3138838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14</a:t>
            </a:fld>
            <a:endParaRPr lang="en-US"/>
          </a:p>
        </p:txBody>
      </p:sp>
    </p:spTree>
    <p:extLst>
      <p:ext uri="{BB962C8B-B14F-4D97-AF65-F5344CB8AC3E}">
        <p14:creationId xmlns:p14="http://schemas.microsoft.com/office/powerpoint/2010/main" val="12377701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15</a:t>
            </a:fld>
            <a:endParaRPr lang="en-US"/>
          </a:p>
        </p:txBody>
      </p:sp>
    </p:spTree>
    <p:extLst>
      <p:ext uri="{BB962C8B-B14F-4D97-AF65-F5344CB8AC3E}">
        <p14:creationId xmlns:p14="http://schemas.microsoft.com/office/powerpoint/2010/main" val="40590677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16</a:t>
            </a:fld>
            <a:endParaRPr lang="en-US"/>
          </a:p>
        </p:txBody>
      </p:sp>
    </p:spTree>
    <p:extLst>
      <p:ext uri="{BB962C8B-B14F-4D97-AF65-F5344CB8AC3E}">
        <p14:creationId xmlns:p14="http://schemas.microsoft.com/office/powerpoint/2010/main" val="9979725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17</a:t>
            </a:fld>
            <a:endParaRPr lang="en-US"/>
          </a:p>
        </p:txBody>
      </p:sp>
    </p:spTree>
    <p:extLst>
      <p:ext uri="{BB962C8B-B14F-4D97-AF65-F5344CB8AC3E}">
        <p14:creationId xmlns:p14="http://schemas.microsoft.com/office/powerpoint/2010/main" val="24635622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18</a:t>
            </a:fld>
            <a:endParaRPr lang="en-US"/>
          </a:p>
        </p:txBody>
      </p:sp>
    </p:spTree>
    <p:extLst>
      <p:ext uri="{BB962C8B-B14F-4D97-AF65-F5344CB8AC3E}">
        <p14:creationId xmlns:p14="http://schemas.microsoft.com/office/powerpoint/2010/main" val="1140941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2</a:t>
            </a:fld>
            <a:endParaRPr lang="en-US"/>
          </a:p>
        </p:txBody>
      </p:sp>
    </p:spTree>
    <p:extLst>
      <p:ext uri="{BB962C8B-B14F-4D97-AF65-F5344CB8AC3E}">
        <p14:creationId xmlns:p14="http://schemas.microsoft.com/office/powerpoint/2010/main" val="32467535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Zhu et al. </a:t>
            </a:r>
            <a:r>
              <a:rPr lang="en-US" sz="1200" i="0" kern="1200" dirty="0">
                <a:solidFill>
                  <a:schemeClr val="tx1"/>
                </a:solidFill>
                <a:effectLst/>
                <a:latin typeface="+mn-lt"/>
                <a:ea typeface="+mn-ea"/>
                <a:cs typeface="+mn-cs"/>
              </a:rPr>
              <a:t>[3]</a:t>
            </a:r>
            <a:r>
              <a:rPr lang="en-US" dirty="0">
                <a:effectLst/>
              </a:rPr>
              <a:t> </a:t>
            </a:r>
            <a:r>
              <a:rPr lang="en-US" sz="1200" i="1" kern="1200" dirty="0">
                <a:solidFill>
                  <a:schemeClr val="tx1"/>
                </a:solidFill>
                <a:effectLst/>
                <a:latin typeface="+mn-lt"/>
                <a:ea typeface="+mn-ea"/>
                <a:cs typeface="+mn-cs"/>
              </a:rPr>
              <a:t>propose Trained Ternary Quantization (TTQ) to reduce precision of weights to ternary values in networks. The paper highlights the quantization method which can learn both ternary values and assignments. Instead of using the traditional {-1,0,+1}  or using the mean of absolute value E, {-E,0,+E}, the authors propose to quantize weights to {-W</a:t>
            </a:r>
            <a:r>
              <a:rPr lang="en-US" sz="1200" i="1" kern="1200" baseline="-25000" dirty="0">
                <a:solidFill>
                  <a:schemeClr val="tx1"/>
                </a:solidFill>
                <a:effectLst/>
                <a:latin typeface="+mn-lt"/>
                <a:ea typeface="+mn-ea"/>
                <a:cs typeface="+mn-cs"/>
              </a:rPr>
              <a:t>l</a:t>
            </a:r>
            <a:r>
              <a:rPr lang="en-US" sz="1200" i="1" kern="1200" baseline="30000" dirty="0">
                <a:solidFill>
                  <a:schemeClr val="tx1"/>
                </a:solidFill>
                <a:effectLst/>
                <a:latin typeface="+mn-lt"/>
                <a:ea typeface="+mn-ea"/>
                <a:cs typeface="+mn-cs"/>
              </a:rPr>
              <a:t>n</a:t>
            </a:r>
            <a:r>
              <a:rPr lang="en-US" sz="1200" i="1" kern="1200" dirty="0">
                <a:solidFill>
                  <a:schemeClr val="tx1"/>
                </a:solidFill>
                <a:effectLst/>
                <a:latin typeface="+mn-lt"/>
                <a:ea typeface="+mn-ea"/>
                <a:cs typeface="+mn-cs"/>
              </a:rPr>
              <a:t>,0,+W</a:t>
            </a:r>
            <a:r>
              <a:rPr lang="en-US" sz="1200" i="1" kern="1200" baseline="-25000" dirty="0">
                <a:solidFill>
                  <a:schemeClr val="tx1"/>
                </a:solidFill>
                <a:effectLst/>
                <a:latin typeface="+mn-lt"/>
                <a:ea typeface="+mn-ea"/>
                <a:cs typeface="+mn-cs"/>
              </a:rPr>
              <a:t>l</a:t>
            </a:r>
            <a:r>
              <a:rPr lang="en-US" sz="1200" i="1" kern="1200" baseline="30000" dirty="0">
                <a:solidFill>
                  <a:schemeClr val="tx1"/>
                </a:solidFill>
                <a:effectLst/>
                <a:latin typeface="+mn-lt"/>
                <a:ea typeface="+mn-ea"/>
                <a:cs typeface="+mn-cs"/>
              </a:rPr>
              <a:t>p</a:t>
            </a:r>
            <a:r>
              <a:rPr lang="en-US" sz="1200" i="1" kern="1200" dirty="0">
                <a:solidFill>
                  <a:schemeClr val="tx1"/>
                </a:solidFill>
                <a:effectLst/>
                <a:latin typeface="+mn-lt"/>
                <a:ea typeface="+mn-ea"/>
                <a:cs typeface="+mn-cs"/>
              </a:rPr>
              <a:t>}, which uses two full-precision scaling coefficients </a:t>
            </a:r>
            <a:r>
              <a:rPr lang="en-US" sz="1200" i="1" kern="1200" dirty="0" err="1">
                <a:solidFill>
                  <a:schemeClr val="tx1"/>
                </a:solidFill>
                <a:effectLst/>
                <a:latin typeface="+mn-lt"/>
                <a:ea typeface="+mn-ea"/>
                <a:cs typeface="+mn-cs"/>
              </a:rPr>
              <a:t>W</a:t>
            </a:r>
            <a:r>
              <a:rPr lang="en-US" sz="1200" i="1" kern="1200" baseline="-25000" dirty="0" err="1">
                <a:solidFill>
                  <a:schemeClr val="tx1"/>
                </a:solidFill>
                <a:effectLst/>
                <a:latin typeface="+mn-lt"/>
                <a:ea typeface="+mn-ea"/>
                <a:cs typeface="+mn-cs"/>
              </a:rPr>
              <a:t>l</a:t>
            </a:r>
            <a:r>
              <a:rPr lang="en-US" sz="1200" i="1" kern="1200" baseline="30000" dirty="0" err="1">
                <a:solidFill>
                  <a:schemeClr val="tx1"/>
                </a:solidFill>
                <a:effectLst/>
                <a:latin typeface="+mn-lt"/>
                <a:ea typeface="+mn-ea"/>
                <a:cs typeface="+mn-cs"/>
              </a:rPr>
              <a:t>p</a:t>
            </a:r>
            <a:r>
              <a:rPr lang="en-US" sz="1200" i="1"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W</a:t>
            </a:r>
            <a:r>
              <a:rPr lang="en-US" sz="1200" i="1" kern="1200" baseline="-25000" dirty="0" err="1">
                <a:solidFill>
                  <a:schemeClr val="tx1"/>
                </a:solidFill>
                <a:effectLst/>
                <a:latin typeface="+mn-lt"/>
                <a:ea typeface="+mn-ea"/>
                <a:cs typeface="+mn-cs"/>
              </a:rPr>
              <a:t>l</a:t>
            </a:r>
            <a:r>
              <a:rPr lang="en-US" sz="1200" i="1" kern="1200" baseline="30000" dirty="0" err="1">
                <a:solidFill>
                  <a:schemeClr val="tx1"/>
                </a:solidFill>
                <a:effectLst/>
                <a:latin typeface="+mn-lt"/>
                <a:ea typeface="+mn-ea"/>
                <a:cs typeface="+mn-cs"/>
              </a:rPr>
              <a:t>n</a:t>
            </a:r>
            <a:r>
              <a:rPr lang="en-US" sz="1200" i="1" kern="1200" dirty="0">
                <a:solidFill>
                  <a:schemeClr val="tx1"/>
                </a:solidFill>
                <a:effectLst/>
                <a:latin typeface="+mn-lt"/>
                <a:ea typeface="+mn-ea"/>
                <a:cs typeface="+mn-cs"/>
              </a:rPr>
              <a:t> for each layer l. </a:t>
            </a:r>
            <a:r>
              <a:rPr lang="en-US" sz="1200" i="1" kern="1200" dirty="0" err="1">
                <a:solidFill>
                  <a:schemeClr val="tx1"/>
                </a:solidFill>
                <a:effectLst/>
                <a:latin typeface="+mn-lt"/>
                <a:ea typeface="+mn-ea"/>
                <a:cs typeface="+mn-cs"/>
              </a:rPr>
              <a:t>W</a:t>
            </a:r>
            <a:r>
              <a:rPr lang="en-US" sz="1200" i="1" kern="1200" baseline="-25000" dirty="0" err="1">
                <a:solidFill>
                  <a:schemeClr val="tx1"/>
                </a:solidFill>
                <a:effectLst/>
                <a:latin typeface="+mn-lt"/>
                <a:ea typeface="+mn-ea"/>
                <a:cs typeface="+mn-cs"/>
              </a:rPr>
              <a:t>l</a:t>
            </a:r>
            <a:r>
              <a:rPr lang="en-US" sz="1200" i="1" kern="1200" baseline="30000" dirty="0" err="1">
                <a:solidFill>
                  <a:schemeClr val="tx1"/>
                </a:solidFill>
                <a:effectLst/>
                <a:latin typeface="+mn-lt"/>
                <a:ea typeface="+mn-ea"/>
                <a:cs typeface="+mn-cs"/>
              </a:rPr>
              <a:t>p</a:t>
            </a:r>
            <a:r>
              <a:rPr lang="en-US" sz="1200" i="1" kern="1200" baseline="300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and </a:t>
            </a:r>
            <a:r>
              <a:rPr lang="en-US" sz="1200" i="1" kern="1200" dirty="0" err="1">
                <a:solidFill>
                  <a:schemeClr val="tx1"/>
                </a:solidFill>
                <a:effectLst/>
                <a:latin typeface="+mn-lt"/>
                <a:ea typeface="+mn-ea"/>
                <a:cs typeface="+mn-cs"/>
              </a:rPr>
              <a:t>W</a:t>
            </a:r>
            <a:r>
              <a:rPr lang="en-US" sz="1200" i="1" kern="1200" baseline="-25000" dirty="0" err="1">
                <a:solidFill>
                  <a:schemeClr val="tx1"/>
                </a:solidFill>
                <a:effectLst/>
                <a:latin typeface="+mn-lt"/>
                <a:ea typeface="+mn-ea"/>
                <a:cs typeface="+mn-cs"/>
              </a:rPr>
              <a:t>l</a:t>
            </a:r>
            <a:r>
              <a:rPr lang="en-US" sz="1200" i="1" kern="1200" baseline="30000" dirty="0" err="1">
                <a:solidFill>
                  <a:schemeClr val="tx1"/>
                </a:solidFill>
                <a:effectLst/>
                <a:latin typeface="+mn-lt"/>
                <a:ea typeface="+mn-ea"/>
                <a:cs typeface="+mn-cs"/>
              </a:rPr>
              <a:t>n</a:t>
            </a:r>
            <a:r>
              <a:rPr lang="en-US" sz="1200" i="1" kern="1200" dirty="0">
                <a:solidFill>
                  <a:schemeClr val="tx1"/>
                </a:solidFill>
                <a:effectLst/>
                <a:latin typeface="+mn-lt"/>
                <a:ea typeface="+mn-ea"/>
                <a:cs typeface="+mn-cs"/>
              </a:rPr>
              <a:t> are positive and negative weights having different absolute values which have trainable parameters.</a:t>
            </a:r>
            <a:r>
              <a:rPr lang="en-US" dirty="0">
                <a:effectLst/>
              </a:rPr>
              <a:t> </a:t>
            </a:r>
            <a:r>
              <a:rPr lang="en-US" sz="1200" b="1" i="0" kern="1200" dirty="0">
                <a:solidFill>
                  <a:schemeClr val="tx1"/>
                </a:solidFill>
                <a:effectLst/>
                <a:latin typeface="+mn-lt"/>
                <a:ea typeface="+mn-ea"/>
                <a:cs typeface="+mn-cs"/>
              </a:rPr>
              <a:t>At inference time, only ternary weights are used and the full-resolution weights are discarded. </a:t>
            </a:r>
            <a:endParaRPr lang="en-US" sz="1200" b="1" i="1"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3</a:t>
            </a:fld>
            <a:endParaRPr lang="en-US"/>
          </a:p>
        </p:txBody>
      </p:sp>
    </p:spTree>
    <p:extLst>
      <p:ext uri="{BB962C8B-B14F-4D97-AF65-F5344CB8AC3E}">
        <p14:creationId xmlns:p14="http://schemas.microsoft.com/office/powerpoint/2010/main" val="1951952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5</a:t>
            </a:fld>
            <a:endParaRPr lang="en-US"/>
          </a:p>
        </p:txBody>
      </p:sp>
    </p:spTree>
    <p:extLst>
      <p:ext uri="{BB962C8B-B14F-4D97-AF65-F5344CB8AC3E}">
        <p14:creationId xmlns:p14="http://schemas.microsoft.com/office/powerpoint/2010/main" val="3560512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6</a:t>
            </a:fld>
            <a:endParaRPr lang="en-US"/>
          </a:p>
        </p:txBody>
      </p:sp>
    </p:spTree>
    <p:extLst>
      <p:ext uri="{BB962C8B-B14F-4D97-AF65-F5344CB8AC3E}">
        <p14:creationId xmlns:p14="http://schemas.microsoft.com/office/powerpoint/2010/main" val="901306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7</a:t>
            </a:fld>
            <a:endParaRPr lang="en-US"/>
          </a:p>
        </p:txBody>
      </p:sp>
    </p:spTree>
    <p:extLst>
      <p:ext uri="{BB962C8B-B14F-4D97-AF65-F5344CB8AC3E}">
        <p14:creationId xmlns:p14="http://schemas.microsoft.com/office/powerpoint/2010/main" val="896537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8</a:t>
            </a:fld>
            <a:endParaRPr lang="en-US"/>
          </a:p>
        </p:txBody>
      </p:sp>
    </p:spTree>
    <p:extLst>
      <p:ext uri="{BB962C8B-B14F-4D97-AF65-F5344CB8AC3E}">
        <p14:creationId xmlns:p14="http://schemas.microsoft.com/office/powerpoint/2010/main" val="35711873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9</a:t>
            </a:fld>
            <a:endParaRPr lang="en-US"/>
          </a:p>
        </p:txBody>
      </p:sp>
    </p:spTree>
    <p:extLst>
      <p:ext uri="{BB962C8B-B14F-4D97-AF65-F5344CB8AC3E}">
        <p14:creationId xmlns:p14="http://schemas.microsoft.com/office/powerpoint/2010/main" val="36877215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2D0ADF41-0D7A-3C4B-92B2-B2E2E0166FDD}" type="slidenum">
              <a:rPr lang="en-US" smtClean="0"/>
              <a:t>10</a:t>
            </a:fld>
            <a:endParaRPr lang="en-US"/>
          </a:p>
        </p:txBody>
      </p:sp>
    </p:spTree>
    <p:extLst>
      <p:ext uri="{BB962C8B-B14F-4D97-AF65-F5344CB8AC3E}">
        <p14:creationId xmlns:p14="http://schemas.microsoft.com/office/powerpoint/2010/main" val="32126677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DEFB43D-8A21-EA45-B9D2-0884154FB292}" type="datetime1">
              <a:rPr lang="en-US" smtClean="0"/>
              <a:t>12/15/2019</a:t>
            </a:fld>
            <a:endParaRPr lang="en-US"/>
          </a:p>
        </p:txBody>
      </p:sp>
      <p:sp>
        <p:nvSpPr>
          <p:cNvPr id="5" name="Footer Placeholder 4"/>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
        <p:nvSpPr>
          <p:cNvPr id="6" name="Slide Number Placeholder 5"/>
          <p:cNvSpPr>
            <a:spLocks noGrp="1"/>
          </p:cNvSpPr>
          <p:nvPr>
            <p:ph type="sldNum" sz="quarter" idx="12"/>
          </p:nvPr>
        </p:nvSpPr>
        <p:spPr/>
        <p:txBody>
          <a:bodyPr/>
          <a:lstStyle/>
          <a:p>
            <a:fld id="{5B0E5442-E2D6-0648-BBBD-22C674B40842}" type="slidenum">
              <a:rPr lang="en-US" smtClean="0"/>
              <a:t>‹#›</a:t>
            </a:fld>
            <a:endParaRPr lang="en-US"/>
          </a:p>
        </p:txBody>
      </p:sp>
    </p:spTree>
    <p:extLst>
      <p:ext uri="{BB962C8B-B14F-4D97-AF65-F5344CB8AC3E}">
        <p14:creationId xmlns:p14="http://schemas.microsoft.com/office/powerpoint/2010/main" val="1928924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4EE467-D00A-FC46-A2CF-ECB32B2A0489}" type="datetime1">
              <a:rPr lang="en-US" smtClean="0"/>
              <a:t>12/15/2019</a:t>
            </a:fld>
            <a:endParaRPr lang="en-US"/>
          </a:p>
        </p:txBody>
      </p:sp>
      <p:sp>
        <p:nvSpPr>
          <p:cNvPr id="5" name="Footer Placeholder 4"/>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
        <p:nvSpPr>
          <p:cNvPr id="6" name="Slide Number Placeholder 5"/>
          <p:cNvSpPr>
            <a:spLocks noGrp="1"/>
          </p:cNvSpPr>
          <p:nvPr>
            <p:ph type="sldNum" sz="quarter" idx="12"/>
          </p:nvPr>
        </p:nvSpPr>
        <p:spPr/>
        <p:txBody>
          <a:bodyPr/>
          <a:lstStyle/>
          <a:p>
            <a:fld id="{5B0E5442-E2D6-0648-BBBD-22C674B40842}" type="slidenum">
              <a:rPr lang="en-US" smtClean="0"/>
              <a:t>‹#›</a:t>
            </a:fld>
            <a:endParaRPr lang="en-US"/>
          </a:p>
        </p:txBody>
      </p:sp>
    </p:spTree>
    <p:extLst>
      <p:ext uri="{BB962C8B-B14F-4D97-AF65-F5344CB8AC3E}">
        <p14:creationId xmlns:p14="http://schemas.microsoft.com/office/powerpoint/2010/main" val="3449690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8458B-7806-C64D-A838-18A7CA46D741}" type="datetime1">
              <a:rPr lang="en-US" smtClean="0"/>
              <a:t>12/15/2019</a:t>
            </a:fld>
            <a:endParaRPr lang="en-US"/>
          </a:p>
        </p:txBody>
      </p:sp>
      <p:sp>
        <p:nvSpPr>
          <p:cNvPr id="5" name="Footer Placeholder 4"/>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
        <p:nvSpPr>
          <p:cNvPr id="6" name="Slide Number Placeholder 5"/>
          <p:cNvSpPr>
            <a:spLocks noGrp="1"/>
          </p:cNvSpPr>
          <p:nvPr>
            <p:ph type="sldNum" sz="quarter" idx="12"/>
          </p:nvPr>
        </p:nvSpPr>
        <p:spPr/>
        <p:txBody>
          <a:bodyPr/>
          <a:lstStyle/>
          <a:p>
            <a:fld id="{5B0E5442-E2D6-0648-BBBD-22C674B40842}" type="slidenum">
              <a:rPr lang="en-US" smtClean="0"/>
              <a:t>‹#›</a:t>
            </a:fld>
            <a:endParaRPr lang="en-US"/>
          </a:p>
        </p:txBody>
      </p:sp>
    </p:spTree>
    <p:extLst>
      <p:ext uri="{BB962C8B-B14F-4D97-AF65-F5344CB8AC3E}">
        <p14:creationId xmlns:p14="http://schemas.microsoft.com/office/powerpoint/2010/main" val="456323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342FA8-8752-B843-B38E-65EDCE038C39}" type="datetime1">
              <a:rPr lang="en-US" smtClean="0"/>
              <a:t>12/15/2019</a:t>
            </a:fld>
            <a:endParaRPr lang="en-US"/>
          </a:p>
        </p:txBody>
      </p:sp>
      <p:sp>
        <p:nvSpPr>
          <p:cNvPr id="5" name="Footer Placeholder 4"/>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
        <p:nvSpPr>
          <p:cNvPr id="6" name="Slide Number Placeholder 5"/>
          <p:cNvSpPr>
            <a:spLocks noGrp="1"/>
          </p:cNvSpPr>
          <p:nvPr>
            <p:ph type="sldNum" sz="quarter" idx="12"/>
          </p:nvPr>
        </p:nvSpPr>
        <p:spPr/>
        <p:txBody>
          <a:bodyPr/>
          <a:lstStyle/>
          <a:p>
            <a:fld id="{5B0E5442-E2D6-0648-BBBD-22C674B40842}" type="slidenum">
              <a:rPr lang="en-US" smtClean="0"/>
              <a:t>‹#›</a:t>
            </a:fld>
            <a:endParaRPr lang="en-US"/>
          </a:p>
        </p:txBody>
      </p:sp>
    </p:spTree>
    <p:extLst>
      <p:ext uri="{BB962C8B-B14F-4D97-AF65-F5344CB8AC3E}">
        <p14:creationId xmlns:p14="http://schemas.microsoft.com/office/powerpoint/2010/main" val="1473641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6487463-F7B5-D840-8D0D-29FE32583794}" type="datetime1">
              <a:rPr lang="en-US" smtClean="0"/>
              <a:t>12/15/2019</a:t>
            </a:fld>
            <a:endParaRPr lang="en-US"/>
          </a:p>
        </p:txBody>
      </p:sp>
      <p:sp>
        <p:nvSpPr>
          <p:cNvPr id="5" name="Footer Placeholder 4"/>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
        <p:nvSpPr>
          <p:cNvPr id="6" name="Slide Number Placeholder 5"/>
          <p:cNvSpPr>
            <a:spLocks noGrp="1"/>
          </p:cNvSpPr>
          <p:nvPr>
            <p:ph type="sldNum" sz="quarter" idx="12"/>
          </p:nvPr>
        </p:nvSpPr>
        <p:spPr/>
        <p:txBody>
          <a:bodyPr/>
          <a:lstStyle/>
          <a:p>
            <a:fld id="{5B0E5442-E2D6-0648-BBBD-22C674B40842}" type="slidenum">
              <a:rPr lang="en-US" smtClean="0"/>
              <a:t>‹#›</a:t>
            </a:fld>
            <a:endParaRPr lang="en-US"/>
          </a:p>
        </p:txBody>
      </p:sp>
    </p:spTree>
    <p:extLst>
      <p:ext uri="{BB962C8B-B14F-4D97-AF65-F5344CB8AC3E}">
        <p14:creationId xmlns:p14="http://schemas.microsoft.com/office/powerpoint/2010/main" val="702682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3111E0F-1B53-E440-80FF-AB2FD79D331B}" type="datetime1">
              <a:rPr lang="en-US" smtClean="0"/>
              <a:t>12/15/2019</a:t>
            </a:fld>
            <a:endParaRPr lang="en-US"/>
          </a:p>
        </p:txBody>
      </p:sp>
      <p:sp>
        <p:nvSpPr>
          <p:cNvPr id="6" name="Footer Placeholder 5"/>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
        <p:nvSpPr>
          <p:cNvPr id="7" name="Slide Number Placeholder 6"/>
          <p:cNvSpPr>
            <a:spLocks noGrp="1"/>
          </p:cNvSpPr>
          <p:nvPr>
            <p:ph type="sldNum" sz="quarter" idx="12"/>
          </p:nvPr>
        </p:nvSpPr>
        <p:spPr/>
        <p:txBody>
          <a:bodyPr/>
          <a:lstStyle/>
          <a:p>
            <a:fld id="{5B0E5442-E2D6-0648-BBBD-22C674B40842}" type="slidenum">
              <a:rPr lang="en-US" smtClean="0"/>
              <a:t>‹#›</a:t>
            </a:fld>
            <a:endParaRPr lang="en-US"/>
          </a:p>
        </p:txBody>
      </p:sp>
    </p:spTree>
    <p:extLst>
      <p:ext uri="{BB962C8B-B14F-4D97-AF65-F5344CB8AC3E}">
        <p14:creationId xmlns:p14="http://schemas.microsoft.com/office/powerpoint/2010/main" val="45319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B95872C-2093-3841-8411-B526192FE1A4}" type="datetime1">
              <a:rPr lang="en-US" smtClean="0"/>
              <a:t>12/15/2019</a:t>
            </a:fld>
            <a:endParaRPr lang="en-US"/>
          </a:p>
        </p:txBody>
      </p:sp>
      <p:sp>
        <p:nvSpPr>
          <p:cNvPr id="8" name="Footer Placeholder 7"/>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
        <p:nvSpPr>
          <p:cNvPr id="9" name="Slide Number Placeholder 8"/>
          <p:cNvSpPr>
            <a:spLocks noGrp="1"/>
          </p:cNvSpPr>
          <p:nvPr>
            <p:ph type="sldNum" sz="quarter" idx="12"/>
          </p:nvPr>
        </p:nvSpPr>
        <p:spPr/>
        <p:txBody>
          <a:bodyPr/>
          <a:lstStyle/>
          <a:p>
            <a:fld id="{5B0E5442-E2D6-0648-BBBD-22C674B40842}" type="slidenum">
              <a:rPr lang="en-US" smtClean="0"/>
              <a:t>‹#›</a:t>
            </a:fld>
            <a:endParaRPr lang="en-US"/>
          </a:p>
        </p:txBody>
      </p:sp>
    </p:spTree>
    <p:extLst>
      <p:ext uri="{BB962C8B-B14F-4D97-AF65-F5344CB8AC3E}">
        <p14:creationId xmlns:p14="http://schemas.microsoft.com/office/powerpoint/2010/main" val="289956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EE5BBEA-5E62-0548-9CD5-1F8859AC416B}" type="datetime1">
              <a:rPr lang="en-US" smtClean="0"/>
              <a:t>12/15/2019</a:t>
            </a:fld>
            <a:endParaRPr lang="en-US"/>
          </a:p>
        </p:txBody>
      </p:sp>
      <p:sp>
        <p:nvSpPr>
          <p:cNvPr id="4" name="Footer Placeholder 3"/>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
        <p:nvSpPr>
          <p:cNvPr id="5" name="Slide Number Placeholder 4"/>
          <p:cNvSpPr>
            <a:spLocks noGrp="1"/>
          </p:cNvSpPr>
          <p:nvPr>
            <p:ph type="sldNum" sz="quarter" idx="12"/>
          </p:nvPr>
        </p:nvSpPr>
        <p:spPr/>
        <p:txBody>
          <a:bodyPr/>
          <a:lstStyle/>
          <a:p>
            <a:fld id="{5B0E5442-E2D6-0648-BBBD-22C674B40842}" type="slidenum">
              <a:rPr lang="en-US" smtClean="0"/>
              <a:t>‹#›</a:t>
            </a:fld>
            <a:endParaRPr lang="en-US"/>
          </a:p>
        </p:txBody>
      </p:sp>
    </p:spTree>
    <p:extLst>
      <p:ext uri="{BB962C8B-B14F-4D97-AF65-F5344CB8AC3E}">
        <p14:creationId xmlns:p14="http://schemas.microsoft.com/office/powerpoint/2010/main" val="2050916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067FF4-3948-764A-B491-F650D41EE739}" type="datetime1">
              <a:rPr lang="en-US" smtClean="0"/>
              <a:t>12/15/2019</a:t>
            </a:fld>
            <a:endParaRPr lang="en-US"/>
          </a:p>
        </p:txBody>
      </p:sp>
      <p:sp>
        <p:nvSpPr>
          <p:cNvPr id="3" name="Footer Placeholder 2"/>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
        <p:nvSpPr>
          <p:cNvPr id="4" name="Slide Number Placeholder 3"/>
          <p:cNvSpPr>
            <a:spLocks noGrp="1"/>
          </p:cNvSpPr>
          <p:nvPr>
            <p:ph type="sldNum" sz="quarter" idx="12"/>
          </p:nvPr>
        </p:nvSpPr>
        <p:spPr/>
        <p:txBody>
          <a:bodyPr/>
          <a:lstStyle/>
          <a:p>
            <a:fld id="{5B0E5442-E2D6-0648-BBBD-22C674B40842}" type="slidenum">
              <a:rPr lang="en-US" smtClean="0"/>
              <a:t>‹#›</a:t>
            </a:fld>
            <a:endParaRPr lang="en-US"/>
          </a:p>
        </p:txBody>
      </p:sp>
    </p:spTree>
    <p:extLst>
      <p:ext uri="{BB962C8B-B14F-4D97-AF65-F5344CB8AC3E}">
        <p14:creationId xmlns:p14="http://schemas.microsoft.com/office/powerpoint/2010/main" val="4105126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A2281D3-4A37-5640-8214-0B6B5F018772}" type="datetime1">
              <a:rPr lang="en-US" smtClean="0"/>
              <a:t>12/15/2019</a:t>
            </a:fld>
            <a:endParaRPr lang="en-US"/>
          </a:p>
        </p:txBody>
      </p:sp>
      <p:sp>
        <p:nvSpPr>
          <p:cNvPr id="6" name="Footer Placeholder 5"/>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
        <p:nvSpPr>
          <p:cNvPr id="7" name="Slide Number Placeholder 6"/>
          <p:cNvSpPr>
            <a:spLocks noGrp="1"/>
          </p:cNvSpPr>
          <p:nvPr>
            <p:ph type="sldNum" sz="quarter" idx="12"/>
          </p:nvPr>
        </p:nvSpPr>
        <p:spPr/>
        <p:txBody>
          <a:bodyPr/>
          <a:lstStyle/>
          <a:p>
            <a:fld id="{5B0E5442-E2D6-0648-BBBD-22C674B40842}" type="slidenum">
              <a:rPr lang="en-US" smtClean="0"/>
              <a:t>‹#›</a:t>
            </a:fld>
            <a:endParaRPr lang="en-US"/>
          </a:p>
        </p:txBody>
      </p:sp>
    </p:spTree>
    <p:extLst>
      <p:ext uri="{BB962C8B-B14F-4D97-AF65-F5344CB8AC3E}">
        <p14:creationId xmlns:p14="http://schemas.microsoft.com/office/powerpoint/2010/main" val="3907417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01A4B78-B4B0-7C4A-84B1-C338770E1FE8}" type="datetime1">
              <a:rPr lang="en-US" smtClean="0"/>
              <a:t>12/15/2019</a:t>
            </a:fld>
            <a:endParaRPr lang="en-US"/>
          </a:p>
        </p:txBody>
      </p:sp>
      <p:sp>
        <p:nvSpPr>
          <p:cNvPr id="6" name="Footer Placeholder 5"/>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
        <p:nvSpPr>
          <p:cNvPr id="7" name="Slide Number Placeholder 6"/>
          <p:cNvSpPr>
            <a:spLocks noGrp="1"/>
          </p:cNvSpPr>
          <p:nvPr>
            <p:ph type="sldNum" sz="quarter" idx="12"/>
          </p:nvPr>
        </p:nvSpPr>
        <p:spPr/>
        <p:txBody>
          <a:bodyPr/>
          <a:lstStyle/>
          <a:p>
            <a:fld id="{5B0E5442-E2D6-0648-BBBD-22C674B40842}" type="slidenum">
              <a:rPr lang="en-US" smtClean="0"/>
              <a:t>‹#›</a:t>
            </a:fld>
            <a:endParaRPr lang="en-US"/>
          </a:p>
        </p:txBody>
      </p:sp>
    </p:spTree>
    <p:extLst>
      <p:ext uri="{BB962C8B-B14F-4D97-AF65-F5344CB8AC3E}">
        <p14:creationId xmlns:p14="http://schemas.microsoft.com/office/powerpoint/2010/main" val="3452013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3B6BA4-1FB2-1842-A06F-4C4ED980F63E}" type="datetime1">
              <a:rPr lang="en-US" smtClean="0"/>
              <a:t>12/15/2019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 Han, P. Jeff, J. Tran and W. J. Dallu, "Learning both Weights and Connections for Efficient Neural Networks," in arXiv:1506.02626. </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E5442-E2D6-0648-BBBD-22C674B40842}" type="slidenum">
              <a:rPr lang="en-US" smtClean="0"/>
              <a:t>‹#›</a:t>
            </a:fld>
            <a:endParaRPr lang="en-US"/>
          </a:p>
        </p:txBody>
      </p:sp>
    </p:spTree>
    <p:extLst>
      <p:ext uri="{BB962C8B-B14F-4D97-AF65-F5344CB8AC3E}">
        <p14:creationId xmlns:p14="http://schemas.microsoft.com/office/powerpoint/2010/main" val="112642597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png"/><Relationship Id="rId5" Type="http://schemas.openxmlformats.org/officeDocument/2006/relationships/image" Target="../media/image16.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17.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jp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gi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4.xml"/><Relationship Id="rId9"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3D380-BB9E-F644-A99D-3C5D1D3051E6}"/>
              </a:ext>
            </a:extLst>
          </p:cNvPr>
          <p:cNvSpPr>
            <a:spLocks noGrp="1"/>
          </p:cNvSpPr>
          <p:nvPr>
            <p:ph type="ctrTitle"/>
          </p:nvPr>
        </p:nvSpPr>
        <p:spPr/>
        <p:txBody>
          <a:bodyPr>
            <a:normAutofit fontScale="90000"/>
          </a:bodyPr>
          <a:lstStyle/>
          <a:p>
            <a:r>
              <a:rPr lang="en-US" b="1" dirty="0"/>
              <a:t>Survey on Optimization Techniques to Reduce Memory Footprints and Inference Time</a:t>
            </a:r>
            <a:r>
              <a:rPr lang="en-US" b="1" dirty="0">
                <a:effectLst/>
              </a:rPr>
              <a:t> </a:t>
            </a:r>
            <a:endParaRPr lang="en-US" b="1" dirty="0"/>
          </a:p>
        </p:txBody>
      </p:sp>
      <p:sp>
        <p:nvSpPr>
          <p:cNvPr id="3" name="Subtitle 2">
            <a:extLst>
              <a:ext uri="{FF2B5EF4-FFF2-40B4-BE49-F238E27FC236}">
                <a16:creationId xmlns:a16="http://schemas.microsoft.com/office/drawing/2014/main" id="{B9597105-6852-124C-A5A8-F629ED84FF63}"/>
              </a:ext>
            </a:extLst>
          </p:cNvPr>
          <p:cNvSpPr>
            <a:spLocks noGrp="1"/>
          </p:cNvSpPr>
          <p:nvPr>
            <p:ph type="subTitle" idx="1"/>
          </p:nvPr>
        </p:nvSpPr>
        <p:spPr/>
        <p:txBody>
          <a:bodyPr/>
          <a:lstStyle/>
          <a:p>
            <a:r>
              <a:rPr lang="en-US" dirty="0"/>
              <a:t>-Anisha </a:t>
            </a:r>
            <a:r>
              <a:rPr lang="en-US" dirty="0" err="1"/>
              <a:t>Aswani</a:t>
            </a:r>
            <a:endParaRPr lang="en-US" dirty="0"/>
          </a:p>
        </p:txBody>
      </p:sp>
      <p:sp>
        <p:nvSpPr>
          <p:cNvPr id="5" name="TextBox 4">
            <a:extLst>
              <a:ext uri="{FF2B5EF4-FFF2-40B4-BE49-F238E27FC236}">
                <a16:creationId xmlns:a16="http://schemas.microsoft.com/office/drawing/2014/main" id="{57293787-0573-FD44-A9B8-E0FBB3AF4BB3}"/>
              </a:ext>
            </a:extLst>
          </p:cNvPr>
          <p:cNvSpPr txBox="1"/>
          <p:nvPr/>
        </p:nvSpPr>
        <p:spPr>
          <a:xfrm>
            <a:off x="11740444" y="214489"/>
            <a:ext cx="184731" cy="369332"/>
          </a:xfrm>
          <a:prstGeom prst="rect">
            <a:avLst/>
          </a:prstGeom>
          <a:noFill/>
        </p:spPr>
        <p:txBody>
          <a:bodyPr wrap="none" rtlCol="0">
            <a:spAutoFit/>
          </a:bodyPr>
          <a:lstStyle/>
          <a:p>
            <a:endParaRPr lang="en-US"/>
          </a:p>
        </p:txBody>
      </p:sp>
      <p:pic>
        <p:nvPicPr>
          <p:cNvPr id="6" name="Slide 1">
            <a:hlinkClick r:id="" action="ppaction://media"/>
            <a:extLst>
              <a:ext uri="{FF2B5EF4-FFF2-40B4-BE49-F238E27FC236}">
                <a16:creationId xmlns:a16="http://schemas.microsoft.com/office/drawing/2014/main" id="{6AF309A6-8266-744C-9BDF-75F0B11D52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8275" y="237736"/>
            <a:ext cx="692169" cy="692169"/>
          </a:xfrm>
          <a:prstGeom prst="rect">
            <a:avLst/>
          </a:prstGeom>
        </p:spPr>
      </p:pic>
      <p:sp>
        <p:nvSpPr>
          <p:cNvPr id="10" name="Footer Placeholder 9">
            <a:extLst>
              <a:ext uri="{FF2B5EF4-FFF2-40B4-BE49-F238E27FC236}">
                <a16:creationId xmlns:a16="http://schemas.microsoft.com/office/drawing/2014/main" id="{E9C78EB9-47B8-8F44-B132-CDC40C64F8E1}"/>
              </a:ext>
            </a:extLst>
          </p:cNvPr>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Tree>
    <p:extLst>
      <p:ext uri="{BB962C8B-B14F-4D97-AF65-F5344CB8AC3E}">
        <p14:creationId xmlns:p14="http://schemas.microsoft.com/office/powerpoint/2010/main" val="709390296"/>
      </p:ext>
    </p:extLst>
  </p:cSld>
  <p:clrMapOvr>
    <a:masterClrMapping/>
  </p:clrMapOvr>
  <mc:AlternateContent xmlns:mc="http://schemas.openxmlformats.org/markup-compatibility/2006">
    <mc:Choice xmlns:p14="http://schemas.microsoft.com/office/powerpoint/2010/main" Requires="p14">
      <p:transition spd="slow" p14:dur="2000" advClick="0" advTm="11667"/>
    </mc:Choice>
    <mc:Fallback>
      <p:transition spd="slow" advClick="0" advTm="116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13" objId="6"/>
        <p14:stopEvt time="10582" objId="6"/>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6A9B4-02C8-BB4C-9AB5-E4D2811496BC}"/>
              </a:ext>
            </a:extLst>
          </p:cNvPr>
          <p:cNvSpPr>
            <a:spLocks noGrp="1"/>
          </p:cNvSpPr>
          <p:nvPr>
            <p:ph type="title"/>
          </p:nvPr>
        </p:nvSpPr>
        <p:spPr/>
        <p:txBody>
          <a:bodyPr/>
          <a:lstStyle/>
          <a:p>
            <a:r>
              <a:rPr lang="en-US" dirty="0"/>
              <a:t>V. Using Weights and Connection for Efficient Neural Network</a:t>
            </a:r>
          </a:p>
        </p:txBody>
      </p:sp>
      <p:sp>
        <p:nvSpPr>
          <p:cNvPr id="3" name="Content Placeholder 2">
            <a:extLst>
              <a:ext uri="{FF2B5EF4-FFF2-40B4-BE49-F238E27FC236}">
                <a16:creationId xmlns:a16="http://schemas.microsoft.com/office/drawing/2014/main" id="{561CBA72-0EE0-004A-9E28-C58813A437D0}"/>
              </a:ext>
            </a:extLst>
          </p:cNvPr>
          <p:cNvSpPr>
            <a:spLocks noGrp="1"/>
          </p:cNvSpPr>
          <p:nvPr>
            <p:ph idx="1"/>
          </p:nvPr>
        </p:nvSpPr>
        <p:spPr>
          <a:xfrm>
            <a:off x="838200" y="2506662"/>
            <a:ext cx="10515600" cy="4351338"/>
          </a:xfrm>
        </p:spPr>
        <p:txBody>
          <a:bodyPr/>
          <a:lstStyle/>
          <a:p>
            <a:r>
              <a:rPr lang="en-US" dirty="0"/>
              <a:t>Han et al. proposes an algorithm that uses a technique of learning important connections. </a:t>
            </a:r>
          </a:p>
          <a:p>
            <a:r>
              <a:rPr lang="en-US" dirty="0"/>
              <a:t>Three step method is used to prune redundant connections:</a:t>
            </a:r>
          </a:p>
          <a:p>
            <a:pPr lvl="1"/>
            <a:r>
              <a:rPr lang="en-US" dirty="0"/>
              <a:t>The important connections are found.</a:t>
            </a:r>
          </a:p>
          <a:p>
            <a:pPr lvl="1"/>
            <a:r>
              <a:rPr lang="en-US" dirty="0"/>
              <a:t>Unimportant connections are removed.</a:t>
            </a:r>
          </a:p>
          <a:p>
            <a:pPr lvl="1"/>
            <a:r>
              <a:rPr lang="en-US" dirty="0"/>
              <a:t>Network is retrained for fine tuning. </a:t>
            </a:r>
          </a:p>
        </p:txBody>
      </p:sp>
      <p:pic>
        <p:nvPicPr>
          <p:cNvPr id="4" name="Slide 10">
            <a:hlinkClick r:id="" action="ppaction://media"/>
            <a:extLst>
              <a:ext uri="{FF2B5EF4-FFF2-40B4-BE49-F238E27FC236}">
                <a16:creationId xmlns:a16="http://schemas.microsoft.com/office/drawing/2014/main" id="{7B2D4B05-AA58-1E43-A707-AE3DF11C88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3800" y="0"/>
            <a:ext cx="812800" cy="812800"/>
          </a:xfrm>
          <a:prstGeom prst="rect">
            <a:avLst/>
          </a:prstGeom>
        </p:spPr>
      </p:pic>
      <p:sp>
        <p:nvSpPr>
          <p:cNvPr id="7" name="Footer Placeholder 6">
            <a:extLst>
              <a:ext uri="{FF2B5EF4-FFF2-40B4-BE49-F238E27FC236}">
                <a16:creationId xmlns:a16="http://schemas.microsoft.com/office/drawing/2014/main" id="{392B895A-08E1-4A46-B2BF-0BF187CA65C8}"/>
              </a:ext>
            </a:extLst>
          </p:cNvPr>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Tree>
    <p:extLst>
      <p:ext uri="{BB962C8B-B14F-4D97-AF65-F5344CB8AC3E}">
        <p14:creationId xmlns:p14="http://schemas.microsoft.com/office/powerpoint/2010/main" val="2072974152"/>
      </p:ext>
    </p:extLst>
  </p:cSld>
  <p:clrMapOvr>
    <a:masterClrMapping/>
  </p:clrMapOvr>
  <mc:AlternateContent xmlns:mc="http://schemas.openxmlformats.org/markup-compatibility/2006" xmlns:p14="http://schemas.microsoft.com/office/powerpoint/2010/main">
    <mc:Choice Requires="p14">
      <p:transition spd="slow" p14:dur="2000" advTm="40652"/>
    </mc:Choice>
    <mc:Fallback xmlns="">
      <p:transition spd="slow" advTm="40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3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21" objId="4"/>
        <p14:stopEvt time="40604" objId="4"/>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E654E-4414-4649-A651-C2E054AF5DF0}"/>
              </a:ext>
            </a:extLst>
          </p:cNvPr>
          <p:cNvSpPr>
            <a:spLocks noGrp="1"/>
          </p:cNvSpPr>
          <p:nvPr>
            <p:ph type="title"/>
          </p:nvPr>
        </p:nvSpPr>
        <p:spPr/>
        <p:txBody>
          <a:bodyPr/>
          <a:lstStyle/>
          <a:p>
            <a:r>
              <a:rPr lang="en-US" dirty="0"/>
              <a:t>Result</a:t>
            </a:r>
          </a:p>
        </p:txBody>
      </p:sp>
      <p:pic>
        <p:nvPicPr>
          <p:cNvPr id="11" name="Content Placeholder 10">
            <a:extLst>
              <a:ext uri="{FF2B5EF4-FFF2-40B4-BE49-F238E27FC236}">
                <a16:creationId xmlns:a16="http://schemas.microsoft.com/office/drawing/2014/main" id="{96C32766-3612-E94B-8D69-945FD50AFC9E}"/>
              </a:ext>
            </a:extLst>
          </p:cNvPr>
          <p:cNvPicPr>
            <a:picLocks noGrp="1" noChangeAspect="1"/>
          </p:cNvPicPr>
          <p:nvPr>
            <p:ph idx="1"/>
          </p:nvPr>
        </p:nvPicPr>
        <p:blipFill>
          <a:blip r:embed="rId5"/>
          <a:stretch>
            <a:fillRect/>
          </a:stretch>
        </p:blipFill>
        <p:spPr>
          <a:xfrm>
            <a:off x="956722" y="1302536"/>
            <a:ext cx="4298170" cy="2274681"/>
          </a:xfrm>
        </p:spPr>
      </p:pic>
      <p:pic>
        <p:nvPicPr>
          <p:cNvPr id="7" name="Picture 6">
            <a:extLst>
              <a:ext uri="{FF2B5EF4-FFF2-40B4-BE49-F238E27FC236}">
                <a16:creationId xmlns:a16="http://schemas.microsoft.com/office/drawing/2014/main" id="{A48FCD37-74E5-274A-957C-FB48688DAC42}"/>
              </a:ext>
            </a:extLst>
          </p:cNvPr>
          <p:cNvPicPr>
            <a:picLocks noChangeAspect="1"/>
          </p:cNvPicPr>
          <p:nvPr/>
        </p:nvPicPr>
        <p:blipFill>
          <a:blip r:embed="rId6"/>
          <a:stretch>
            <a:fillRect/>
          </a:stretch>
        </p:blipFill>
        <p:spPr>
          <a:xfrm>
            <a:off x="948839" y="3746062"/>
            <a:ext cx="8773230" cy="2626159"/>
          </a:xfrm>
          <a:prstGeom prst="rect">
            <a:avLst/>
          </a:prstGeom>
        </p:spPr>
      </p:pic>
      <p:sp>
        <p:nvSpPr>
          <p:cNvPr id="12" name="Rectangle 11">
            <a:extLst>
              <a:ext uri="{FF2B5EF4-FFF2-40B4-BE49-F238E27FC236}">
                <a16:creationId xmlns:a16="http://schemas.microsoft.com/office/drawing/2014/main" id="{D5DA3214-EBDF-524B-813D-9ADB0B876D1F}"/>
              </a:ext>
            </a:extLst>
          </p:cNvPr>
          <p:cNvSpPr/>
          <p:nvPr/>
        </p:nvSpPr>
        <p:spPr>
          <a:xfrm>
            <a:off x="5373414" y="1378085"/>
            <a:ext cx="4424855" cy="646331"/>
          </a:xfrm>
          <a:prstGeom prst="rect">
            <a:avLst/>
          </a:prstGeom>
        </p:spPr>
        <p:txBody>
          <a:bodyPr wrap="square">
            <a:spAutoFit/>
          </a:bodyPr>
          <a:lstStyle/>
          <a:p>
            <a:r>
              <a:rPr lang="en-US" dirty="0">
                <a:latin typeface="NimbusRomNo9L"/>
              </a:rPr>
              <a:t>Trade-off curve for parameter reduction and loss in top-5 accuracy. </a:t>
            </a:r>
            <a:endParaRPr lang="en-US" dirty="0"/>
          </a:p>
        </p:txBody>
      </p:sp>
      <p:sp>
        <p:nvSpPr>
          <p:cNvPr id="14" name="Rectangle 13">
            <a:extLst>
              <a:ext uri="{FF2B5EF4-FFF2-40B4-BE49-F238E27FC236}">
                <a16:creationId xmlns:a16="http://schemas.microsoft.com/office/drawing/2014/main" id="{63DAADC1-A088-B442-AA45-87167D73D69F}"/>
              </a:ext>
            </a:extLst>
          </p:cNvPr>
          <p:cNvSpPr/>
          <p:nvPr/>
        </p:nvSpPr>
        <p:spPr>
          <a:xfrm>
            <a:off x="1915370" y="6372221"/>
            <a:ext cx="6916087" cy="369332"/>
          </a:xfrm>
          <a:prstGeom prst="rect">
            <a:avLst/>
          </a:prstGeom>
        </p:spPr>
        <p:txBody>
          <a:bodyPr wrap="square">
            <a:spAutoFit/>
          </a:bodyPr>
          <a:lstStyle/>
          <a:p>
            <a:r>
              <a:rPr lang="en-US" dirty="0">
                <a:latin typeface="NimbusRomNo9L"/>
              </a:rPr>
              <a:t>Pruning sensitivity for CONV layer (left) and FC layer (right) of </a:t>
            </a:r>
            <a:r>
              <a:rPr lang="en-US" dirty="0" err="1">
                <a:latin typeface="NimbusRomNo9L"/>
              </a:rPr>
              <a:t>AlexNet</a:t>
            </a:r>
            <a:r>
              <a:rPr lang="en-US" dirty="0">
                <a:latin typeface="NimbusRomNo9L"/>
              </a:rPr>
              <a:t>. </a:t>
            </a:r>
            <a:endParaRPr lang="en-US" dirty="0"/>
          </a:p>
        </p:txBody>
      </p:sp>
      <p:pic>
        <p:nvPicPr>
          <p:cNvPr id="16" name="Slide 10">
            <a:hlinkClick r:id="" action="ppaction://media"/>
            <a:extLst>
              <a:ext uri="{FF2B5EF4-FFF2-40B4-BE49-F238E27FC236}">
                <a16:creationId xmlns:a16="http://schemas.microsoft.com/office/drawing/2014/main" id="{B8C4D826-960C-CB4F-9BE2-CEE32F043F9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541000" y="365125"/>
            <a:ext cx="812800" cy="812800"/>
          </a:xfrm>
          <a:prstGeom prst="rect">
            <a:avLst/>
          </a:prstGeom>
        </p:spPr>
      </p:pic>
      <p:sp>
        <p:nvSpPr>
          <p:cNvPr id="19" name="Footer Placeholder 18">
            <a:extLst>
              <a:ext uri="{FF2B5EF4-FFF2-40B4-BE49-F238E27FC236}">
                <a16:creationId xmlns:a16="http://schemas.microsoft.com/office/drawing/2014/main" id="{CE2ABA86-9A7D-E24E-8BB3-9E0E4B32D6C0}"/>
              </a:ext>
            </a:extLst>
          </p:cNvPr>
          <p:cNvSpPr>
            <a:spLocks noGrp="1"/>
          </p:cNvSpPr>
          <p:nvPr>
            <p:ph type="ftr" sz="quarter" idx="11"/>
          </p:nvPr>
        </p:nvSpPr>
        <p:spPr>
          <a:xfrm rot="5400000">
            <a:off x="9891602" y="3232949"/>
            <a:ext cx="4114800" cy="365125"/>
          </a:xfrm>
        </p:spPr>
        <p:txBody>
          <a:bodyPr/>
          <a:lstStyle/>
          <a:p>
            <a:pPr algn="r"/>
            <a:r>
              <a:rPr lang="en-US" dirty="0"/>
              <a:t>S. Han, P. Jeff, J. Tran and W. J. </a:t>
            </a:r>
            <a:r>
              <a:rPr lang="en-US" dirty="0" err="1"/>
              <a:t>Dallu</a:t>
            </a:r>
            <a:r>
              <a:rPr lang="en-US" dirty="0"/>
              <a:t>, "Learning both Weights and Connections for Efficient Neural Networks," in arXiv:1506.02626. </a:t>
            </a:r>
          </a:p>
        </p:txBody>
      </p:sp>
    </p:spTree>
    <p:extLst>
      <p:ext uri="{BB962C8B-B14F-4D97-AF65-F5344CB8AC3E}">
        <p14:creationId xmlns:p14="http://schemas.microsoft.com/office/powerpoint/2010/main" val="2989575470"/>
      </p:ext>
    </p:extLst>
  </p:cSld>
  <p:clrMapOvr>
    <a:masterClrMapping/>
  </p:clrMapOvr>
  <mc:AlternateContent xmlns:mc="http://schemas.openxmlformats.org/markup-compatibility/2006" xmlns:p14="http://schemas.microsoft.com/office/powerpoint/2010/main">
    <mc:Choice Requires="p14">
      <p:transition spd="slow" p14:dur="2000" advTm="43440"/>
    </mc:Choice>
    <mc:Fallback xmlns="">
      <p:transition spd="slow" advTm="434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003"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extLst>
    <p:ext uri="{E180D4A7-C9FB-4DFB-919C-405C955672EB}">
      <p14:showEvtLst xmlns:p14="http://schemas.microsoft.com/office/powerpoint/2010/main">
        <p14:playEvt time="19" objId="16"/>
        <p14:stopEvt time="43263" objId="16"/>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69807-B874-D14E-ABF3-EBC8BCDCD6A8}"/>
              </a:ext>
            </a:extLst>
          </p:cNvPr>
          <p:cNvSpPr>
            <a:spLocks noGrp="1"/>
          </p:cNvSpPr>
          <p:nvPr>
            <p:ph type="title"/>
          </p:nvPr>
        </p:nvSpPr>
        <p:spPr/>
        <p:txBody>
          <a:bodyPr/>
          <a:lstStyle/>
          <a:p>
            <a:r>
              <a:rPr lang="en-US" dirty="0"/>
              <a:t>VI. Accelerator for Compressed DNN</a:t>
            </a:r>
          </a:p>
        </p:txBody>
      </p:sp>
      <p:sp>
        <p:nvSpPr>
          <p:cNvPr id="3" name="Content Placeholder 2">
            <a:extLst>
              <a:ext uri="{FF2B5EF4-FFF2-40B4-BE49-F238E27FC236}">
                <a16:creationId xmlns:a16="http://schemas.microsoft.com/office/drawing/2014/main" id="{37BB9EF3-FD3E-F145-A541-EAD15C7CCEC9}"/>
              </a:ext>
            </a:extLst>
          </p:cNvPr>
          <p:cNvSpPr>
            <a:spLocks noGrp="1"/>
          </p:cNvSpPr>
          <p:nvPr>
            <p:ph idx="1"/>
          </p:nvPr>
        </p:nvSpPr>
        <p:spPr/>
        <p:txBody>
          <a:bodyPr/>
          <a:lstStyle/>
          <a:p>
            <a:r>
              <a:rPr lang="en-US" dirty="0"/>
              <a:t>This paper proposes an accelerator for sparse and weight sharing neural networks.</a:t>
            </a:r>
          </a:p>
          <a:p>
            <a:r>
              <a:rPr lang="en-US" dirty="0"/>
              <a:t>EIE: Efficient inference engine is proposed.</a:t>
            </a:r>
          </a:p>
          <a:p>
            <a:r>
              <a:rPr lang="en-US" dirty="0"/>
              <a:t>This accelerator performs customized sparse matrix vector multiplication and handles weight sharing without any loss in efficiency. </a:t>
            </a:r>
          </a:p>
          <a:p>
            <a:r>
              <a:rPr lang="en-US" dirty="0"/>
              <a:t>The authors proposed method takes into consideration the dynamic sparsity of activation that contributes to save computation. </a:t>
            </a:r>
          </a:p>
        </p:txBody>
      </p:sp>
      <p:pic>
        <p:nvPicPr>
          <p:cNvPr id="4" name="Slide 12">
            <a:hlinkClick r:id="" action="ppaction://media"/>
            <a:extLst>
              <a:ext uri="{FF2B5EF4-FFF2-40B4-BE49-F238E27FC236}">
                <a16:creationId xmlns:a16="http://schemas.microsoft.com/office/drawing/2014/main" id="{FCFA21AE-97FA-144F-AA79-99752B2B4E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59141" y="365125"/>
            <a:ext cx="812800" cy="812800"/>
          </a:xfrm>
          <a:prstGeom prst="rect">
            <a:avLst/>
          </a:prstGeom>
        </p:spPr>
      </p:pic>
      <p:sp>
        <p:nvSpPr>
          <p:cNvPr id="7" name="Footer Placeholder 6">
            <a:extLst>
              <a:ext uri="{FF2B5EF4-FFF2-40B4-BE49-F238E27FC236}">
                <a16:creationId xmlns:a16="http://schemas.microsoft.com/office/drawing/2014/main" id="{D3127195-406C-2742-9A08-034AA45F70F2}"/>
              </a:ext>
            </a:extLst>
          </p:cNvPr>
          <p:cNvSpPr>
            <a:spLocks noGrp="1"/>
          </p:cNvSpPr>
          <p:nvPr>
            <p:ph type="ftr" sz="quarter" idx="11"/>
          </p:nvPr>
        </p:nvSpPr>
        <p:spPr/>
        <p:txBody>
          <a:bodyPr/>
          <a:lstStyle/>
          <a:p>
            <a:r>
              <a:rPr lang="en-US" dirty="0"/>
              <a:t>S. Han, X. Liu, H. Mao, J. Pu, A. </a:t>
            </a:r>
            <a:r>
              <a:rPr lang="en-US" dirty="0" err="1"/>
              <a:t>Pedram</a:t>
            </a:r>
            <a:r>
              <a:rPr lang="en-US" dirty="0"/>
              <a:t> and M. A. D. W. J. </a:t>
            </a:r>
            <a:r>
              <a:rPr lang="en-US" dirty="0" err="1"/>
              <a:t>Harowitz</a:t>
            </a:r>
            <a:r>
              <a:rPr lang="en-US" dirty="0"/>
              <a:t>, "EIE: Efficient Inference Engine on Compressed Deep Neural Network," in </a:t>
            </a:r>
            <a:r>
              <a:rPr lang="en-US" i="1" dirty="0"/>
              <a:t>arXiv:1602.01528v2</a:t>
            </a:r>
            <a:r>
              <a:rPr lang="en-US" dirty="0"/>
              <a:t>, 2016. </a:t>
            </a:r>
          </a:p>
        </p:txBody>
      </p:sp>
    </p:spTree>
    <p:extLst>
      <p:ext uri="{BB962C8B-B14F-4D97-AF65-F5344CB8AC3E}">
        <p14:creationId xmlns:p14="http://schemas.microsoft.com/office/powerpoint/2010/main" val="418458027"/>
      </p:ext>
    </p:extLst>
  </p:cSld>
  <p:clrMapOvr>
    <a:masterClrMapping/>
  </p:clrMapOvr>
  <mc:AlternateContent xmlns:mc="http://schemas.openxmlformats.org/markup-compatibility/2006" xmlns:p14="http://schemas.microsoft.com/office/powerpoint/2010/main">
    <mc:Choice Requires="p14">
      <p:transition spd="slow" p14:dur="2000" advTm="37046"/>
    </mc:Choice>
    <mc:Fallback xmlns="">
      <p:transition spd="slow" advTm="37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6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19" objId="4"/>
        <p14:stopEvt time="36874" objId="4"/>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AE966-B210-2042-BD55-5EAAD24FAC7F}"/>
              </a:ext>
            </a:extLst>
          </p:cNvPr>
          <p:cNvSpPr>
            <a:spLocks noGrp="1"/>
          </p:cNvSpPr>
          <p:nvPr>
            <p:ph type="title"/>
          </p:nvPr>
        </p:nvSpPr>
        <p:spPr/>
        <p:txBody>
          <a:bodyPr/>
          <a:lstStyle/>
          <a:p>
            <a:r>
              <a:rPr lang="en-US" dirty="0"/>
              <a:t>Result</a:t>
            </a:r>
          </a:p>
        </p:txBody>
      </p:sp>
      <p:pic>
        <p:nvPicPr>
          <p:cNvPr id="5" name="Content Placeholder 4">
            <a:extLst>
              <a:ext uri="{FF2B5EF4-FFF2-40B4-BE49-F238E27FC236}">
                <a16:creationId xmlns:a16="http://schemas.microsoft.com/office/drawing/2014/main" id="{0E9C5952-3890-F645-8C64-F07EDCD9292D}"/>
              </a:ext>
            </a:extLst>
          </p:cNvPr>
          <p:cNvPicPr>
            <a:picLocks noGrp="1" noChangeAspect="1"/>
          </p:cNvPicPr>
          <p:nvPr>
            <p:ph idx="1"/>
          </p:nvPr>
        </p:nvPicPr>
        <p:blipFill>
          <a:blip r:embed="rId5"/>
          <a:stretch>
            <a:fillRect/>
          </a:stretch>
        </p:blipFill>
        <p:spPr>
          <a:xfrm>
            <a:off x="660400" y="1520389"/>
            <a:ext cx="10515600" cy="1908611"/>
          </a:xfrm>
        </p:spPr>
      </p:pic>
      <p:pic>
        <p:nvPicPr>
          <p:cNvPr id="7" name="Picture 6">
            <a:extLst>
              <a:ext uri="{FF2B5EF4-FFF2-40B4-BE49-F238E27FC236}">
                <a16:creationId xmlns:a16="http://schemas.microsoft.com/office/drawing/2014/main" id="{67651FEA-E185-EC49-BD48-DA55B266FD4C}"/>
              </a:ext>
            </a:extLst>
          </p:cNvPr>
          <p:cNvPicPr>
            <a:picLocks noChangeAspect="1"/>
          </p:cNvPicPr>
          <p:nvPr/>
        </p:nvPicPr>
        <p:blipFill>
          <a:blip r:embed="rId6"/>
          <a:stretch>
            <a:fillRect/>
          </a:stretch>
        </p:blipFill>
        <p:spPr>
          <a:xfrm>
            <a:off x="660400" y="4080763"/>
            <a:ext cx="10871200" cy="1955800"/>
          </a:xfrm>
          <a:prstGeom prst="rect">
            <a:avLst/>
          </a:prstGeom>
        </p:spPr>
      </p:pic>
      <p:sp>
        <p:nvSpPr>
          <p:cNvPr id="8" name="Rectangle 7">
            <a:extLst>
              <a:ext uri="{FF2B5EF4-FFF2-40B4-BE49-F238E27FC236}">
                <a16:creationId xmlns:a16="http://schemas.microsoft.com/office/drawing/2014/main" id="{9006BF1B-D31A-9E42-B040-E30A5DC1CB72}"/>
              </a:ext>
            </a:extLst>
          </p:cNvPr>
          <p:cNvSpPr/>
          <p:nvPr/>
        </p:nvSpPr>
        <p:spPr>
          <a:xfrm>
            <a:off x="1210056" y="3429000"/>
            <a:ext cx="9771888" cy="369332"/>
          </a:xfrm>
          <a:prstGeom prst="rect">
            <a:avLst/>
          </a:prstGeom>
        </p:spPr>
        <p:txBody>
          <a:bodyPr wrap="square">
            <a:spAutoFit/>
          </a:bodyPr>
          <a:lstStyle/>
          <a:p>
            <a:r>
              <a:rPr lang="en-US" dirty="0">
                <a:latin typeface="NimbusRomNo9L"/>
              </a:rPr>
              <a:t>Speedups of GPU, mobile GPU and EIE compared with CPU running uncompressed DNN model. </a:t>
            </a:r>
            <a:endParaRPr lang="en-US" dirty="0"/>
          </a:p>
        </p:txBody>
      </p:sp>
      <p:sp>
        <p:nvSpPr>
          <p:cNvPr id="9" name="Rectangle 8">
            <a:extLst>
              <a:ext uri="{FF2B5EF4-FFF2-40B4-BE49-F238E27FC236}">
                <a16:creationId xmlns:a16="http://schemas.microsoft.com/office/drawing/2014/main" id="{3F329CD7-7337-F846-9F22-5D21C2E7B832}"/>
              </a:ext>
            </a:extLst>
          </p:cNvPr>
          <p:cNvSpPr/>
          <p:nvPr/>
        </p:nvSpPr>
        <p:spPr>
          <a:xfrm>
            <a:off x="1353312" y="5995828"/>
            <a:ext cx="10178288" cy="369332"/>
          </a:xfrm>
          <a:prstGeom prst="rect">
            <a:avLst/>
          </a:prstGeom>
        </p:spPr>
        <p:txBody>
          <a:bodyPr wrap="square">
            <a:spAutoFit/>
          </a:bodyPr>
          <a:lstStyle/>
          <a:p>
            <a:r>
              <a:rPr lang="en-US" dirty="0">
                <a:latin typeface="NimbusRomNo9L"/>
              </a:rPr>
              <a:t>Energy efficiency of GPU, mobile GPU and EIE compared with CPU running uncompressed DNN model. </a:t>
            </a:r>
            <a:endParaRPr lang="en-US" dirty="0"/>
          </a:p>
        </p:txBody>
      </p:sp>
      <p:pic>
        <p:nvPicPr>
          <p:cNvPr id="10" name="Slide 13">
            <a:hlinkClick r:id="" action="ppaction://media"/>
            <a:extLst>
              <a:ext uri="{FF2B5EF4-FFF2-40B4-BE49-F238E27FC236}">
                <a16:creationId xmlns:a16="http://schemas.microsoft.com/office/drawing/2014/main" id="{464F5A39-6840-2C42-8B54-F79AED595DB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76000" y="0"/>
            <a:ext cx="812800" cy="812800"/>
          </a:xfrm>
          <a:prstGeom prst="rect">
            <a:avLst/>
          </a:prstGeom>
        </p:spPr>
      </p:pic>
      <p:sp>
        <p:nvSpPr>
          <p:cNvPr id="13" name="Footer Placeholder 12">
            <a:extLst>
              <a:ext uri="{FF2B5EF4-FFF2-40B4-BE49-F238E27FC236}">
                <a16:creationId xmlns:a16="http://schemas.microsoft.com/office/drawing/2014/main" id="{55D6C273-B9C9-CF4A-9E73-3765A109D056}"/>
              </a:ext>
            </a:extLst>
          </p:cNvPr>
          <p:cNvSpPr>
            <a:spLocks noGrp="1"/>
          </p:cNvSpPr>
          <p:nvPr>
            <p:ph type="ftr" sz="quarter" idx="11"/>
          </p:nvPr>
        </p:nvSpPr>
        <p:spPr/>
        <p:txBody>
          <a:bodyPr/>
          <a:lstStyle/>
          <a:p>
            <a:r>
              <a:rPr lang="en-US" dirty="0"/>
              <a:t>S. Han, X. Liu, H. Mao, J. Pu, A. </a:t>
            </a:r>
            <a:r>
              <a:rPr lang="en-US" dirty="0" err="1"/>
              <a:t>Pedram</a:t>
            </a:r>
            <a:r>
              <a:rPr lang="en-US" dirty="0"/>
              <a:t> and M. A. D. W. J. </a:t>
            </a:r>
            <a:r>
              <a:rPr lang="en-US" dirty="0" err="1"/>
              <a:t>Harowitz</a:t>
            </a:r>
            <a:r>
              <a:rPr lang="en-US" dirty="0"/>
              <a:t>, "EIE: Efficient Inference Engine on Compressed Deep Neural Network," in </a:t>
            </a:r>
            <a:r>
              <a:rPr lang="en-US" i="1" dirty="0"/>
              <a:t>arXiv:1602.01528v2</a:t>
            </a:r>
            <a:r>
              <a:rPr lang="en-US" dirty="0"/>
              <a:t>, 2016. </a:t>
            </a:r>
          </a:p>
        </p:txBody>
      </p:sp>
    </p:spTree>
    <p:extLst>
      <p:ext uri="{BB962C8B-B14F-4D97-AF65-F5344CB8AC3E}">
        <p14:creationId xmlns:p14="http://schemas.microsoft.com/office/powerpoint/2010/main" val="4238399810"/>
      </p:ext>
    </p:extLst>
  </p:cSld>
  <p:clrMapOvr>
    <a:masterClrMapping/>
  </p:clrMapOvr>
  <mc:AlternateContent xmlns:mc="http://schemas.openxmlformats.org/markup-compatibility/2006" xmlns:p14="http://schemas.microsoft.com/office/powerpoint/2010/main">
    <mc:Choice Requires="p14">
      <p:transition spd="slow" p14:dur="2000" advTm="49433"/>
    </mc:Choice>
    <mc:Fallback xmlns="">
      <p:transition spd="slow" advTm="49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94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E180D4A7-C9FB-4DFB-919C-405C955672EB}">
      <p14:showEvtLst xmlns:p14="http://schemas.microsoft.com/office/powerpoint/2010/main">
        <p14:playEvt time="18" objId="10"/>
        <p14:stopEvt time="49207" objId="10"/>
      </p14:showEvt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D07A6-D707-6D42-AA38-EAE5A8A9A0A4}"/>
              </a:ext>
            </a:extLst>
          </p:cNvPr>
          <p:cNvSpPr>
            <a:spLocks noGrp="1"/>
          </p:cNvSpPr>
          <p:nvPr>
            <p:ph type="title"/>
          </p:nvPr>
        </p:nvSpPr>
        <p:spPr/>
        <p:txBody>
          <a:bodyPr/>
          <a:lstStyle/>
          <a:p>
            <a:r>
              <a:rPr lang="en-US" dirty="0"/>
              <a:t>VII. Pruning Filters for Efficient </a:t>
            </a:r>
            <a:r>
              <a:rPr lang="en-US" dirty="0" err="1"/>
              <a:t>ConvNets</a:t>
            </a:r>
            <a:endParaRPr lang="en-US" dirty="0"/>
          </a:p>
        </p:txBody>
      </p:sp>
      <p:sp>
        <p:nvSpPr>
          <p:cNvPr id="3" name="Content Placeholder 2">
            <a:extLst>
              <a:ext uri="{FF2B5EF4-FFF2-40B4-BE49-F238E27FC236}">
                <a16:creationId xmlns:a16="http://schemas.microsoft.com/office/drawing/2014/main" id="{A093756A-AD84-4B43-845C-CBA01E6C46E5}"/>
              </a:ext>
            </a:extLst>
          </p:cNvPr>
          <p:cNvSpPr>
            <a:spLocks noGrp="1"/>
          </p:cNvSpPr>
          <p:nvPr>
            <p:ph idx="1"/>
          </p:nvPr>
        </p:nvSpPr>
        <p:spPr/>
        <p:txBody>
          <a:bodyPr/>
          <a:lstStyle/>
          <a:p>
            <a:r>
              <a:rPr lang="en-US" dirty="0"/>
              <a:t>Pruning is magnitude based. </a:t>
            </a:r>
          </a:p>
          <a:p>
            <a:r>
              <a:rPr lang="en-US" dirty="0"/>
              <a:t>Reduces a number of parameters from the fully-connected layers. </a:t>
            </a:r>
          </a:p>
          <a:p>
            <a:r>
              <a:rPr lang="en-US" dirty="0"/>
              <a:t>A threshold is selected, below which all the kernel weight filters are pruned. </a:t>
            </a:r>
          </a:p>
          <a:p>
            <a:r>
              <a:rPr lang="en-US" dirty="0"/>
              <a:t>Filters having small effect on accuracy is identified and removed.</a:t>
            </a:r>
          </a:p>
          <a:p>
            <a:r>
              <a:rPr lang="en-US" dirty="0"/>
              <a:t>Pruning occurs without introducing sparsity. </a:t>
            </a:r>
          </a:p>
        </p:txBody>
      </p:sp>
      <p:pic>
        <p:nvPicPr>
          <p:cNvPr id="4" name="Slide 14">
            <a:hlinkClick r:id="" action="ppaction://media"/>
            <a:extLst>
              <a:ext uri="{FF2B5EF4-FFF2-40B4-BE49-F238E27FC236}">
                <a16:creationId xmlns:a16="http://schemas.microsoft.com/office/drawing/2014/main" id="{E0975798-68D5-744E-B742-88C9F77BAE0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95318" y="365125"/>
            <a:ext cx="812800" cy="812800"/>
          </a:xfrm>
          <a:prstGeom prst="rect">
            <a:avLst/>
          </a:prstGeom>
        </p:spPr>
      </p:pic>
      <p:sp>
        <p:nvSpPr>
          <p:cNvPr id="7" name="Footer Placeholder 6">
            <a:extLst>
              <a:ext uri="{FF2B5EF4-FFF2-40B4-BE49-F238E27FC236}">
                <a16:creationId xmlns:a16="http://schemas.microsoft.com/office/drawing/2014/main" id="{16783B7B-CF77-4F40-A066-5184B2C1BF23}"/>
              </a:ext>
            </a:extLst>
          </p:cNvPr>
          <p:cNvSpPr>
            <a:spLocks noGrp="1"/>
          </p:cNvSpPr>
          <p:nvPr>
            <p:ph type="ftr" sz="quarter" idx="11"/>
          </p:nvPr>
        </p:nvSpPr>
        <p:spPr/>
        <p:txBody>
          <a:bodyPr/>
          <a:lstStyle/>
          <a:p>
            <a:r>
              <a:rPr lang="en-US" dirty="0"/>
              <a:t>H. Li, K. </a:t>
            </a:r>
            <a:r>
              <a:rPr lang="en-US" dirty="0" err="1"/>
              <a:t>Asim</a:t>
            </a:r>
            <a:r>
              <a:rPr lang="en-US" dirty="0"/>
              <a:t>, I. </a:t>
            </a:r>
            <a:r>
              <a:rPr lang="en-US" dirty="0" err="1"/>
              <a:t>Durdanovic</a:t>
            </a:r>
            <a:r>
              <a:rPr lang="en-US" dirty="0"/>
              <a:t>, H. </a:t>
            </a:r>
            <a:r>
              <a:rPr lang="en-US" dirty="0" err="1"/>
              <a:t>Samet</a:t>
            </a:r>
            <a:r>
              <a:rPr lang="en-US" dirty="0"/>
              <a:t> and H. P. Graf, "Pruning Filter for Efficient </a:t>
            </a:r>
            <a:r>
              <a:rPr lang="en-US" dirty="0" err="1"/>
              <a:t>ConvNets</a:t>
            </a:r>
            <a:r>
              <a:rPr lang="en-US" dirty="0"/>
              <a:t>," in </a:t>
            </a:r>
            <a:r>
              <a:rPr lang="en-US" i="1" dirty="0"/>
              <a:t>ICLR. arXiv:1608.08710v3</a:t>
            </a:r>
            <a:r>
              <a:rPr lang="en-US" dirty="0"/>
              <a:t>, 2017. </a:t>
            </a:r>
          </a:p>
        </p:txBody>
      </p:sp>
    </p:spTree>
    <p:extLst>
      <p:ext uri="{BB962C8B-B14F-4D97-AF65-F5344CB8AC3E}">
        <p14:creationId xmlns:p14="http://schemas.microsoft.com/office/powerpoint/2010/main" val="4011487954"/>
      </p:ext>
    </p:extLst>
  </p:cSld>
  <p:clrMapOvr>
    <a:masterClrMapping/>
  </p:clrMapOvr>
  <mc:AlternateContent xmlns:mc="http://schemas.openxmlformats.org/markup-compatibility/2006" xmlns:p14="http://schemas.microsoft.com/office/powerpoint/2010/main">
    <mc:Choice Requires="p14">
      <p:transition spd="slow" p14:dur="2000" advTm="40086"/>
    </mc:Choice>
    <mc:Fallback xmlns="">
      <p:transition spd="slow" advTm="40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19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20" objId="4"/>
        <p14:stopEvt time="39479" objId="4"/>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58ED-88C2-7546-B223-A1F92295F874}"/>
              </a:ext>
            </a:extLst>
          </p:cNvPr>
          <p:cNvSpPr>
            <a:spLocks noGrp="1"/>
          </p:cNvSpPr>
          <p:nvPr>
            <p:ph type="title"/>
          </p:nvPr>
        </p:nvSpPr>
        <p:spPr/>
        <p:txBody>
          <a:bodyPr/>
          <a:lstStyle/>
          <a:p>
            <a:r>
              <a:rPr lang="en-US" dirty="0"/>
              <a:t>Result</a:t>
            </a:r>
          </a:p>
        </p:txBody>
      </p:sp>
      <p:sp>
        <p:nvSpPr>
          <p:cNvPr id="3" name="Content Placeholder 2">
            <a:extLst>
              <a:ext uri="{FF2B5EF4-FFF2-40B4-BE49-F238E27FC236}">
                <a16:creationId xmlns:a16="http://schemas.microsoft.com/office/drawing/2014/main" id="{09DCD140-0561-1449-84C0-FE595C7C573B}"/>
              </a:ext>
            </a:extLst>
          </p:cNvPr>
          <p:cNvSpPr>
            <a:spLocks noGrp="1"/>
          </p:cNvSpPr>
          <p:nvPr>
            <p:ph idx="1"/>
          </p:nvPr>
        </p:nvSpPr>
        <p:spPr/>
        <p:txBody>
          <a:bodyPr/>
          <a:lstStyle/>
          <a:p>
            <a:r>
              <a:rPr lang="en-US" sz="1600" dirty="0"/>
              <a:t>Comparison of three pruning methods for VGG-16 on CIFAR-10: pruning the smallest filters, pruning random filters and pruning the largest filters. In random filter pruning, the order of filters to be pruned is randomly permuted. </a:t>
            </a:r>
          </a:p>
          <a:p>
            <a:pPr marL="0" indent="0">
              <a:buNone/>
            </a:pPr>
            <a:endParaRPr lang="en-US" dirty="0"/>
          </a:p>
        </p:txBody>
      </p:sp>
      <p:pic>
        <p:nvPicPr>
          <p:cNvPr id="5" name="Picture 4">
            <a:extLst>
              <a:ext uri="{FF2B5EF4-FFF2-40B4-BE49-F238E27FC236}">
                <a16:creationId xmlns:a16="http://schemas.microsoft.com/office/drawing/2014/main" id="{10866FB4-9206-6745-A2D7-0C531B55FCC6}"/>
              </a:ext>
            </a:extLst>
          </p:cNvPr>
          <p:cNvPicPr>
            <a:picLocks noChangeAspect="1"/>
          </p:cNvPicPr>
          <p:nvPr/>
        </p:nvPicPr>
        <p:blipFill>
          <a:blip r:embed="rId5"/>
          <a:stretch>
            <a:fillRect/>
          </a:stretch>
        </p:blipFill>
        <p:spPr>
          <a:xfrm>
            <a:off x="838200" y="2571993"/>
            <a:ext cx="11000232" cy="3260938"/>
          </a:xfrm>
          <a:prstGeom prst="rect">
            <a:avLst/>
          </a:prstGeom>
        </p:spPr>
      </p:pic>
      <p:pic>
        <p:nvPicPr>
          <p:cNvPr id="6" name="Slide 15">
            <a:hlinkClick r:id="" action="ppaction://media"/>
            <a:extLst>
              <a:ext uri="{FF2B5EF4-FFF2-40B4-BE49-F238E27FC236}">
                <a16:creationId xmlns:a16="http://schemas.microsoft.com/office/drawing/2014/main" id="{666BED58-35D0-7A42-8C9C-260276598CB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53800" y="365125"/>
            <a:ext cx="812800" cy="812800"/>
          </a:xfrm>
          <a:prstGeom prst="rect">
            <a:avLst/>
          </a:prstGeom>
        </p:spPr>
      </p:pic>
      <p:sp>
        <p:nvSpPr>
          <p:cNvPr id="9" name="Footer Placeholder 8">
            <a:extLst>
              <a:ext uri="{FF2B5EF4-FFF2-40B4-BE49-F238E27FC236}">
                <a16:creationId xmlns:a16="http://schemas.microsoft.com/office/drawing/2014/main" id="{EF78732D-6BF1-544E-ABCB-FC9AAD78ACC4}"/>
              </a:ext>
            </a:extLst>
          </p:cNvPr>
          <p:cNvSpPr>
            <a:spLocks noGrp="1"/>
          </p:cNvSpPr>
          <p:nvPr>
            <p:ph type="ftr" sz="quarter" idx="11"/>
          </p:nvPr>
        </p:nvSpPr>
        <p:spPr/>
        <p:txBody>
          <a:bodyPr/>
          <a:lstStyle/>
          <a:p>
            <a:r>
              <a:rPr lang="en-US" dirty="0"/>
              <a:t>H. Li, K. </a:t>
            </a:r>
            <a:r>
              <a:rPr lang="en-US" dirty="0" err="1"/>
              <a:t>Asim</a:t>
            </a:r>
            <a:r>
              <a:rPr lang="en-US" dirty="0"/>
              <a:t>, I. </a:t>
            </a:r>
            <a:r>
              <a:rPr lang="en-US" dirty="0" err="1"/>
              <a:t>Durdanovic</a:t>
            </a:r>
            <a:r>
              <a:rPr lang="en-US" dirty="0"/>
              <a:t>, H. </a:t>
            </a:r>
            <a:r>
              <a:rPr lang="en-US" dirty="0" err="1"/>
              <a:t>Samet</a:t>
            </a:r>
            <a:r>
              <a:rPr lang="en-US" dirty="0"/>
              <a:t> and H. P. Graf, "Pruning Filter for Efficient </a:t>
            </a:r>
            <a:r>
              <a:rPr lang="en-US" dirty="0" err="1"/>
              <a:t>ConvNets</a:t>
            </a:r>
            <a:r>
              <a:rPr lang="en-US" dirty="0"/>
              <a:t>," in </a:t>
            </a:r>
            <a:r>
              <a:rPr lang="en-US" i="1" dirty="0"/>
              <a:t>ICLR. arXiv:1608.08710v3</a:t>
            </a:r>
            <a:r>
              <a:rPr lang="en-US" dirty="0"/>
              <a:t>, 2017. </a:t>
            </a:r>
          </a:p>
        </p:txBody>
      </p:sp>
    </p:spTree>
    <p:extLst>
      <p:ext uri="{BB962C8B-B14F-4D97-AF65-F5344CB8AC3E}">
        <p14:creationId xmlns:p14="http://schemas.microsoft.com/office/powerpoint/2010/main" val="4096643723"/>
      </p:ext>
    </p:extLst>
  </p:cSld>
  <p:clrMapOvr>
    <a:masterClrMapping/>
  </p:clrMapOvr>
  <mc:AlternateContent xmlns:mc="http://schemas.openxmlformats.org/markup-compatibility/2006" xmlns:p14="http://schemas.microsoft.com/office/powerpoint/2010/main">
    <mc:Choice Requires="p14">
      <p:transition spd="slow" p14:dur="2000" advTm="37593"/>
    </mc:Choice>
    <mc:Fallback xmlns="">
      <p:transition spd="slow" advTm="37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94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21" objId="6"/>
        <p14:stopEvt time="37593" objId="6"/>
      </p14:showEvt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E20FE-8F66-4540-9005-2D97849BE214}"/>
              </a:ext>
            </a:extLst>
          </p:cNvPr>
          <p:cNvSpPr>
            <a:spLocks noGrp="1"/>
          </p:cNvSpPr>
          <p:nvPr>
            <p:ph type="title"/>
          </p:nvPr>
        </p:nvSpPr>
        <p:spPr/>
        <p:txBody>
          <a:bodyPr/>
          <a:lstStyle/>
          <a:p>
            <a:r>
              <a:rPr lang="en-US" dirty="0"/>
              <a:t>VIII. Efficiency of Pruning for Model Compression</a:t>
            </a:r>
          </a:p>
        </p:txBody>
      </p:sp>
      <p:sp>
        <p:nvSpPr>
          <p:cNvPr id="3" name="Content Placeholder 2">
            <a:extLst>
              <a:ext uri="{FF2B5EF4-FFF2-40B4-BE49-F238E27FC236}">
                <a16:creationId xmlns:a16="http://schemas.microsoft.com/office/drawing/2014/main" id="{44B4D0A8-496E-1D48-A5D1-34FD56E0C4AE}"/>
              </a:ext>
            </a:extLst>
          </p:cNvPr>
          <p:cNvSpPr>
            <a:spLocks noGrp="1"/>
          </p:cNvSpPr>
          <p:nvPr>
            <p:ph idx="1"/>
          </p:nvPr>
        </p:nvSpPr>
        <p:spPr/>
        <p:txBody>
          <a:bodyPr/>
          <a:lstStyle/>
          <a:p>
            <a:r>
              <a:rPr lang="en-US" dirty="0"/>
              <a:t>Zhu et al. looks into the possibility of reducing the number of parameters to be used in the network. </a:t>
            </a:r>
          </a:p>
          <a:p>
            <a:r>
              <a:rPr lang="en-US" dirty="0"/>
              <a:t>The pruning of network is done during training. </a:t>
            </a:r>
          </a:p>
          <a:p>
            <a:r>
              <a:rPr lang="en-US" dirty="0"/>
              <a:t>The weights that are important are found out and the rest unimportant weights are filtered away. </a:t>
            </a:r>
          </a:p>
          <a:p>
            <a:r>
              <a:rPr lang="en-US" dirty="0"/>
              <a:t>The network is trained to gradually increase the sparsity of the network while allowing the training steps to recover from any loss in accuracy due to pruning </a:t>
            </a:r>
          </a:p>
        </p:txBody>
      </p:sp>
      <p:pic>
        <p:nvPicPr>
          <p:cNvPr id="4" name="Slide 16">
            <a:hlinkClick r:id="" action="ppaction://media"/>
            <a:extLst>
              <a:ext uri="{FF2B5EF4-FFF2-40B4-BE49-F238E27FC236}">
                <a16:creationId xmlns:a16="http://schemas.microsoft.com/office/drawing/2014/main" id="{A4506BE2-CD8C-BF4F-838A-324FECE53C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35659" y="215106"/>
            <a:ext cx="812800" cy="812800"/>
          </a:xfrm>
          <a:prstGeom prst="rect">
            <a:avLst/>
          </a:prstGeom>
        </p:spPr>
      </p:pic>
      <p:sp>
        <p:nvSpPr>
          <p:cNvPr id="7" name="Footer Placeholder 6">
            <a:extLst>
              <a:ext uri="{FF2B5EF4-FFF2-40B4-BE49-F238E27FC236}">
                <a16:creationId xmlns:a16="http://schemas.microsoft.com/office/drawing/2014/main" id="{74B5F569-C972-944F-A74B-7CDB7D4CCE07}"/>
              </a:ext>
            </a:extLst>
          </p:cNvPr>
          <p:cNvSpPr>
            <a:spLocks noGrp="1"/>
          </p:cNvSpPr>
          <p:nvPr>
            <p:ph type="ftr" sz="quarter" idx="11"/>
          </p:nvPr>
        </p:nvSpPr>
        <p:spPr/>
        <p:txBody>
          <a:bodyPr/>
          <a:lstStyle/>
          <a:p>
            <a:r>
              <a:rPr lang="en-US" dirty="0"/>
              <a:t>M. H. Zhu and S. </a:t>
            </a:r>
            <a:r>
              <a:rPr lang="en-US" dirty="0" err="1"/>
              <a:t>Guta</a:t>
            </a:r>
            <a:r>
              <a:rPr lang="en-US" dirty="0"/>
              <a:t>, "To prune or not to prune: exploring the efficacy of pruning for model compression," in </a:t>
            </a:r>
            <a:r>
              <a:rPr lang="en-US" i="1" dirty="0" err="1"/>
              <a:t>arXiv</a:t>
            </a:r>
            <a:r>
              <a:rPr lang="en-US" i="1" dirty="0"/>
              <a:t>: 1710.01878v2</a:t>
            </a:r>
            <a:r>
              <a:rPr lang="en-US" dirty="0"/>
              <a:t>, 2017. </a:t>
            </a:r>
          </a:p>
        </p:txBody>
      </p:sp>
    </p:spTree>
    <p:extLst>
      <p:ext uri="{BB962C8B-B14F-4D97-AF65-F5344CB8AC3E}">
        <p14:creationId xmlns:p14="http://schemas.microsoft.com/office/powerpoint/2010/main" val="471289157"/>
      </p:ext>
    </p:extLst>
  </p:cSld>
  <p:clrMapOvr>
    <a:masterClrMapping/>
  </p:clrMapOvr>
  <mc:AlternateContent xmlns:mc="http://schemas.openxmlformats.org/markup-compatibility/2006" xmlns:p14="http://schemas.microsoft.com/office/powerpoint/2010/main">
    <mc:Choice Requires="p14">
      <p:transition spd="slow" p14:dur="2000" advTm="32670"/>
    </mc:Choice>
    <mc:Fallback xmlns="">
      <p:transition spd="slow" advTm="326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3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19" objId="4"/>
        <p14:stopEvt time="31612" objId="4"/>
      </p14:showEvt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C8A65-4E7E-CF4B-BADA-CCB540630DAB}"/>
              </a:ext>
            </a:extLst>
          </p:cNvPr>
          <p:cNvSpPr>
            <a:spLocks noGrp="1"/>
          </p:cNvSpPr>
          <p:nvPr>
            <p:ph type="title"/>
          </p:nvPr>
        </p:nvSpPr>
        <p:spPr/>
        <p:txBody>
          <a:bodyPr/>
          <a:lstStyle/>
          <a:p>
            <a:r>
              <a:rPr lang="en-US" dirty="0"/>
              <a:t>Result</a:t>
            </a:r>
          </a:p>
        </p:txBody>
      </p:sp>
      <p:pic>
        <p:nvPicPr>
          <p:cNvPr id="5" name="Content Placeholder 4">
            <a:extLst>
              <a:ext uri="{FF2B5EF4-FFF2-40B4-BE49-F238E27FC236}">
                <a16:creationId xmlns:a16="http://schemas.microsoft.com/office/drawing/2014/main" id="{8B438A6F-5CD8-574A-B2CD-9B5B17C728A3}"/>
              </a:ext>
            </a:extLst>
          </p:cNvPr>
          <p:cNvPicPr>
            <a:picLocks noGrp="1" noChangeAspect="1"/>
          </p:cNvPicPr>
          <p:nvPr>
            <p:ph idx="1"/>
          </p:nvPr>
        </p:nvPicPr>
        <p:blipFill>
          <a:blip r:embed="rId5"/>
          <a:stretch>
            <a:fillRect/>
          </a:stretch>
        </p:blipFill>
        <p:spPr>
          <a:xfrm>
            <a:off x="3499039" y="2918406"/>
            <a:ext cx="4635500" cy="3187700"/>
          </a:xfrm>
        </p:spPr>
      </p:pic>
      <p:sp>
        <p:nvSpPr>
          <p:cNvPr id="6" name="Rectangle 5">
            <a:extLst>
              <a:ext uri="{FF2B5EF4-FFF2-40B4-BE49-F238E27FC236}">
                <a16:creationId xmlns:a16="http://schemas.microsoft.com/office/drawing/2014/main" id="{3D8C25B1-7DFD-F641-8BC6-07BEF39A5C52}"/>
              </a:ext>
            </a:extLst>
          </p:cNvPr>
          <p:cNvSpPr/>
          <p:nvPr/>
        </p:nvSpPr>
        <p:spPr>
          <a:xfrm>
            <a:off x="4057461" y="6106106"/>
            <a:ext cx="3825406" cy="369332"/>
          </a:xfrm>
          <a:prstGeom prst="rect">
            <a:avLst/>
          </a:prstGeom>
        </p:spPr>
        <p:txBody>
          <a:bodyPr wrap="none">
            <a:spAutoFit/>
          </a:bodyPr>
          <a:lstStyle/>
          <a:p>
            <a:r>
              <a:rPr lang="en-US" dirty="0">
                <a:latin typeface="NimbusRomNo9L"/>
              </a:rPr>
              <a:t>Sparse vs dense results for </a:t>
            </a:r>
            <a:r>
              <a:rPr lang="en-US" dirty="0" err="1">
                <a:latin typeface="NimbusRomNo9L"/>
              </a:rPr>
              <a:t>MobileNet</a:t>
            </a:r>
            <a:r>
              <a:rPr lang="en-US" dirty="0">
                <a:latin typeface="NimbusRomNo9L"/>
              </a:rPr>
              <a:t> </a:t>
            </a:r>
            <a:endParaRPr lang="en-US" dirty="0"/>
          </a:p>
        </p:txBody>
      </p:sp>
      <p:sp>
        <p:nvSpPr>
          <p:cNvPr id="7" name="Rectangle 6">
            <a:extLst>
              <a:ext uri="{FF2B5EF4-FFF2-40B4-BE49-F238E27FC236}">
                <a16:creationId xmlns:a16="http://schemas.microsoft.com/office/drawing/2014/main" id="{C9A31FD1-396C-A24D-B4AA-253708D07F21}"/>
              </a:ext>
            </a:extLst>
          </p:cNvPr>
          <p:cNvSpPr/>
          <p:nvPr/>
        </p:nvSpPr>
        <p:spPr>
          <a:xfrm>
            <a:off x="838200" y="1441078"/>
            <a:ext cx="10646664" cy="1477328"/>
          </a:xfrm>
          <a:prstGeom prst="rect">
            <a:avLst/>
          </a:prstGeom>
        </p:spPr>
        <p:txBody>
          <a:bodyPr wrap="square">
            <a:spAutoFit/>
          </a:bodyPr>
          <a:lstStyle/>
          <a:p>
            <a:r>
              <a:rPr lang="en-US" dirty="0">
                <a:ea typeface="Times New Roman" panose="02020603050405020304" pitchFamily="18" charset="0"/>
              </a:rPr>
              <a:t>This algorithm has been tested on two types of model: (1) A trained large model is pruned to obtain a sparse model which contains a smaller number of non-zero parameters; and (2) A small dense model is trained and the size of the model is similar to the large-sparse model [30]. The large-sparse model achieves higher accuracy than the small dense models. Is it observed that in pruning, the number of non-zero valued connections in the network are reduced.</a:t>
            </a:r>
            <a:r>
              <a:rPr lang="en-US" dirty="0"/>
              <a:t> </a:t>
            </a:r>
          </a:p>
        </p:txBody>
      </p:sp>
      <p:pic>
        <p:nvPicPr>
          <p:cNvPr id="8" name="Slide 17">
            <a:hlinkClick r:id="" action="ppaction://media"/>
            <a:extLst>
              <a:ext uri="{FF2B5EF4-FFF2-40B4-BE49-F238E27FC236}">
                <a16:creationId xmlns:a16="http://schemas.microsoft.com/office/drawing/2014/main" id="{1153424E-0626-1041-A861-9B94B3193EE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47400" y="215106"/>
            <a:ext cx="812800" cy="812800"/>
          </a:xfrm>
          <a:prstGeom prst="rect">
            <a:avLst/>
          </a:prstGeom>
        </p:spPr>
      </p:pic>
      <p:sp>
        <p:nvSpPr>
          <p:cNvPr id="11" name="Footer Placeholder 10">
            <a:extLst>
              <a:ext uri="{FF2B5EF4-FFF2-40B4-BE49-F238E27FC236}">
                <a16:creationId xmlns:a16="http://schemas.microsoft.com/office/drawing/2014/main" id="{19334785-D251-B846-9341-C8FD2BDF87A0}"/>
              </a:ext>
            </a:extLst>
          </p:cNvPr>
          <p:cNvSpPr>
            <a:spLocks noGrp="1"/>
          </p:cNvSpPr>
          <p:nvPr>
            <p:ph type="ftr" sz="quarter" idx="11"/>
          </p:nvPr>
        </p:nvSpPr>
        <p:spPr/>
        <p:txBody>
          <a:bodyPr/>
          <a:lstStyle/>
          <a:p>
            <a:r>
              <a:rPr lang="en-US" dirty="0"/>
              <a:t>M. H. Zhu and S. </a:t>
            </a:r>
            <a:r>
              <a:rPr lang="en-US" dirty="0" err="1"/>
              <a:t>Guta</a:t>
            </a:r>
            <a:r>
              <a:rPr lang="en-US" dirty="0"/>
              <a:t>, "To prune or not to prune: exploring the efficacy of pruning for model compression," in </a:t>
            </a:r>
            <a:r>
              <a:rPr lang="en-US" i="1" dirty="0" err="1"/>
              <a:t>arXiv</a:t>
            </a:r>
            <a:r>
              <a:rPr lang="en-US" i="1" dirty="0"/>
              <a:t>: 1710.01878v2</a:t>
            </a:r>
            <a:r>
              <a:rPr lang="en-US" dirty="0"/>
              <a:t>, 2017. </a:t>
            </a:r>
          </a:p>
        </p:txBody>
      </p:sp>
    </p:spTree>
    <p:extLst>
      <p:ext uri="{BB962C8B-B14F-4D97-AF65-F5344CB8AC3E}">
        <p14:creationId xmlns:p14="http://schemas.microsoft.com/office/powerpoint/2010/main" val="1312542293"/>
      </p:ext>
    </p:extLst>
  </p:cSld>
  <p:clrMapOvr>
    <a:masterClrMapping/>
  </p:clrMapOvr>
  <mc:AlternateContent xmlns:mc="http://schemas.openxmlformats.org/markup-compatibility/2006" xmlns:p14="http://schemas.microsoft.com/office/powerpoint/2010/main">
    <mc:Choice Requires="p14">
      <p:transition spd="slow" p14:dur="2000" advTm="27314"/>
    </mc:Choice>
    <mc:Fallback xmlns="">
      <p:transition spd="slow" advTm="273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14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E180D4A7-C9FB-4DFB-919C-405C955672EB}">
      <p14:showEvtLst xmlns:p14="http://schemas.microsoft.com/office/powerpoint/2010/main">
        <p14:playEvt time="19" objId="8"/>
        <p14:stopEvt time="24402" objId="8"/>
      </p14:showEvt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E8042-0CED-CE40-8A23-3AB0FE4B776C}"/>
              </a:ext>
            </a:extLst>
          </p:cNvPr>
          <p:cNvSpPr>
            <a:spLocks noGrp="1"/>
          </p:cNvSpPr>
          <p:nvPr>
            <p:ph type="title"/>
          </p:nvPr>
        </p:nvSpPr>
        <p:spPr/>
        <p:txBody>
          <a:bodyPr/>
          <a:lstStyle/>
          <a:p>
            <a:r>
              <a:rPr lang="en-US" dirty="0"/>
              <a:t>IX. Conclusion</a:t>
            </a:r>
          </a:p>
        </p:txBody>
      </p:sp>
      <p:sp>
        <p:nvSpPr>
          <p:cNvPr id="3" name="Content Placeholder 2">
            <a:extLst>
              <a:ext uri="{FF2B5EF4-FFF2-40B4-BE49-F238E27FC236}">
                <a16:creationId xmlns:a16="http://schemas.microsoft.com/office/drawing/2014/main" id="{9A21077B-10DC-2747-89D7-0F3B194D5B41}"/>
              </a:ext>
            </a:extLst>
          </p:cNvPr>
          <p:cNvSpPr>
            <a:spLocks noGrp="1"/>
          </p:cNvSpPr>
          <p:nvPr>
            <p:ph idx="1"/>
          </p:nvPr>
        </p:nvSpPr>
        <p:spPr/>
        <p:txBody>
          <a:bodyPr/>
          <a:lstStyle/>
          <a:p>
            <a:r>
              <a:rPr lang="en-US" dirty="0"/>
              <a:t>A survey has been successfully performed on recent techniques to compress DNNs so as to deploy them on resource-constrained environment such as embedded systems, mobile devices, and FPGAs. </a:t>
            </a:r>
          </a:p>
          <a:p>
            <a:r>
              <a:rPr lang="en-US" dirty="0"/>
              <a:t>There are a few challenges still faced in this domain. Most of the DNN models have limited freedom to change the configuration, thus not much change in size can be made while keeping the accuracy loss small. </a:t>
            </a:r>
          </a:p>
          <a:p>
            <a:r>
              <a:rPr lang="en-US" dirty="0"/>
              <a:t>Further research can be done on this topic for model compression and hardware acceleration. </a:t>
            </a:r>
          </a:p>
        </p:txBody>
      </p:sp>
      <p:pic>
        <p:nvPicPr>
          <p:cNvPr id="4" name="Slide 18">
            <a:hlinkClick r:id="" action="ppaction://media"/>
            <a:extLst>
              <a:ext uri="{FF2B5EF4-FFF2-40B4-BE49-F238E27FC236}">
                <a16:creationId xmlns:a16="http://schemas.microsoft.com/office/drawing/2014/main" id="{AFC02010-6D7F-F74A-90AB-4A024E1DEA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68424" y="365125"/>
            <a:ext cx="812800" cy="812800"/>
          </a:xfrm>
          <a:prstGeom prst="rect">
            <a:avLst/>
          </a:prstGeom>
        </p:spPr>
      </p:pic>
      <p:sp>
        <p:nvSpPr>
          <p:cNvPr id="7" name="Footer Placeholder 6">
            <a:extLst>
              <a:ext uri="{FF2B5EF4-FFF2-40B4-BE49-F238E27FC236}">
                <a16:creationId xmlns:a16="http://schemas.microsoft.com/office/drawing/2014/main" id="{888DE004-B6B3-3C41-848A-1E6C6D66EB1C}"/>
              </a:ext>
            </a:extLst>
          </p:cNvPr>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2379045065"/>
      </p:ext>
    </p:extLst>
  </p:cSld>
  <p:clrMapOvr>
    <a:masterClrMapping/>
  </p:clrMapOvr>
  <mc:AlternateContent xmlns:mc="http://schemas.openxmlformats.org/markup-compatibility/2006" xmlns:p14="http://schemas.microsoft.com/office/powerpoint/2010/main">
    <mc:Choice Requires="p14">
      <p:transition spd="slow" p14:dur="2000" advTm="67991"/>
    </mc:Choice>
    <mc:Fallback xmlns="">
      <p:transition spd="slow" advTm="67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7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23" objId="4"/>
        <p14:stopEvt time="67991" objId="4"/>
      </p14:showEvt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9652E7-B8B5-6E45-A941-7720ED368584}"/>
              </a:ext>
            </a:extLst>
          </p:cNvPr>
          <p:cNvSpPr>
            <a:spLocks noGrp="1"/>
          </p:cNvSpPr>
          <p:nvPr>
            <p:ph idx="1"/>
          </p:nvPr>
        </p:nvSpPr>
        <p:spPr>
          <a:xfrm>
            <a:off x="3788244" y="2800985"/>
            <a:ext cx="4410456" cy="533527"/>
          </a:xfrm>
        </p:spPr>
        <p:txBody>
          <a:bodyPr anchor="ctr">
            <a:noAutofit/>
          </a:bodyPr>
          <a:lstStyle/>
          <a:p>
            <a:pPr marL="0" indent="0" algn="ctr">
              <a:buNone/>
            </a:pPr>
            <a:r>
              <a:rPr lang="en-US" sz="6000" dirty="0"/>
              <a:t>THANK YOU</a:t>
            </a:r>
          </a:p>
        </p:txBody>
      </p:sp>
      <p:pic>
        <p:nvPicPr>
          <p:cNvPr id="4" name="Thank you">
            <a:hlinkClick r:id="" action="ppaction://media"/>
            <a:extLst>
              <a:ext uri="{FF2B5EF4-FFF2-40B4-BE49-F238E27FC236}">
                <a16:creationId xmlns:a16="http://schemas.microsoft.com/office/drawing/2014/main" id="{E5F61950-CACF-344C-B55D-F9AB9F2B35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665012" y="292847"/>
            <a:ext cx="812800" cy="812800"/>
          </a:xfrm>
          <a:prstGeom prst="rect">
            <a:avLst/>
          </a:prstGeom>
        </p:spPr>
      </p:pic>
      <p:sp>
        <p:nvSpPr>
          <p:cNvPr id="7" name="Footer Placeholder 6">
            <a:extLst>
              <a:ext uri="{FF2B5EF4-FFF2-40B4-BE49-F238E27FC236}">
                <a16:creationId xmlns:a16="http://schemas.microsoft.com/office/drawing/2014/main" id="{9FFD5F55-318F-FD49-8F34-6D560DA61DC4}"/>
              </a:ext>
            </a:extLst>
          </p:cNvPr>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Tree>
    <p:extLst>
      <p:ext uri="{BB962C8B-B14F-4D97-AF65-F5344CB8AC3E}">
        <p14:creationId xmlns:p14="http://schemas.microsoft.com/office/powerpoint/2010/main" val="352343017"/>
      </p:ext>
    </p:extLst>
  </p:cSld>
  <p:clrMapOvr>
    <a:masterClrMapping/>
  </p:clrMapOvr>
  <mc:AlternateContent xmlns:mc="http://schemas.openxmlformats.org/markup-compatibility/2006" xmlns:p14="http://schemas.microsoft.com/office/powerpoint/2010/main">
    <mc:Choice Requires="p14">
      <p:transition spd="slow" p14:dur="2000" advTm="2516"/>
    </mc:Choice>
    <mc:Fallback xmlns="">
      <p:transition spd="slow" advTm="25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17" objId="4"/>
        <p14:stopEvt time="1894" objId="4"/>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85FF1-83AC-B544-97ED-732D6BE5AB51}"/>
              </a:ext>
            </a:extLst>
          </p:cNvPr>
          <p:cNvSpPr>
            <a:spLocks noGrp="1"/>
          </p:cNvSpPr>
          <p:nvPr>
            <p:ph type="title"/>
          </p:nvPr>
        </p:nvSpPr>
        <p:spPr/>
        <p:txBody>
          <a:bodyPr/>
          <a:lstStyle/>
          <a:p>
            <a:r>
              <a:rPr lang="en-US" b="1" dirty="0"/>
              <a:t>I. INTRODUCTION</a:t>
            </a:r>
          </a:p>
        </p:txBody>
      </p:sp>
      <p:pic>
        <p:nvPicPr>
          <p:cNvPr id="5" name="Content Placeholder 4">
            <a:extLst>
              <a:ext uri="{FF2B5EF4-FFF2-40B4-BE49-F238E27FC236}">
                <a16:creationId xmlns:a16="http://schemas.microsoft.com/office/drawing/2014/main" id="{118937F2-B3FA-9448-9DE8-F5ECC2931040}"/>
              </a:ext>
            </a:extLst>
          </p:cNvPr>
          <p:cNvPicPr>
            <a:picLocks noGrp="1" noChangeAspect="1"/>
          </p:cNvPicPr>
          <p:nvPr>
            <p:ph idx="1"/>
          </p:nvPr>
        </p:nvPicPr>
        <p:blipFill>
          <a:blip r:embed="rId5"/>
          <a:stretch>
            <a:fillRect/>
          </a:stretch>
        </p:blipFill>
        <p:spPr>
          <a:xfrm>
            <a:off x="8666162" y="1690688"/>
            <a:ext cx="3175000" cy="1778000"/>
          </a:xfrm>
        </p:spPr>
      </p:pic>
      <p:pic>
        <p:nvPicPr>
          <p:cNvPr id="7" name="Picture 6">
            <a:extLst>
              <a:ext uri="{FF2B5EF4-FFF2-40B4-BE49-F238E27FC236}">
                <a16:creationId xmlns:a16="http://schemas.microsoft.com/office/drawing/2014/main" id="{DD432FE0-1656-2341-AA9E-56CE9872E938}"/>
              </a:ext>
            </a:extLst>
          </p:cNvPr>
          <p:cNvPicPr>
            <a:picLocks noChangeAspect="1"/>
          </p:cNvPicPr>
          <p:nvPr/>
        </p:nvPicPr>
        <p:blipFill>
          <a:blip r:embed="rId6"/>
          <a:stretch>
            <a:fillRect/>
          </a:stretch>
        </p:blipFill>
        <p:spPr>
          <a:xfrm>
            <a:off x="5554133" y="1690688"/>
            <a:ext cx="2740555" cy="1811990"/>
          </a:xfrm>
          <a:prstGeom prst="rect">
            <a:avLst/>
          </a:prstGeom>
        </p:spPr>
      </p:pic>
      <p:pic>
        <p:nvPicPr>
          <p:cNvPr id="9" name="Picture 8">
            <a:extLst>
              <a:ext uri="{FF2B5EF4-FFF2-40B4-BE49-F238E27FC236}">
                <a16:creationId xmlns:a16="http://schemas.microsoft.com/office/drawing/2014/main" id="{ADF6AB98-B6F1-5346-B169-531ADDFAE653}"/>
              </a:ext>
            </a:extLst>
          </p:cNvPr>
          <p:cNvPicPr>
            <a:picLocks noChangeAspect="1"/>
          </p:cNvPicPr>
          <p:nvPr/>
        </p:nvPicPr>
        <p:blipFill>
          <a:blip r:embed="rId7"/>
          <a:stretch>
            <a:fillRect/>
          </a:stretch>
        </p:blipFill>
        <p:spPr>
          <a:xfrm>
            <a:off x="8781159" y="3978629"/>
            <a:ext cx="2887156" cy="1631243"/>
          </a:xfrm>
          <a:prstGeom prst="rect">
            <a:avLst/>
          </a:prstGeom>
        </p:spPr>
      </p:pic>
      <p:sp>
        <p:nvSpPr>
          <p:cNvPr id="12" name="TextBox 11">
            <a:extLst>
              <a:ext uri="{FF2B5EF4-FFF2-40B4-BE49-F238E27FC236}">
                <a16:creationId xmlns:a16="http://schemas.microsoft.com/office/drawing/2014/main" id="{0596946A-AFD1-7F4B-90E7-30D2EDC1CA52}"/>
              </a:ext>
            </a:extLst>
          </p:cNvPr>
          <p:cNvSpPr txBox="1"/>
          <p:nvPr/>
        </p:nvSpPr>
        <p:spPr>
          <a:xfrm>
            <a:off x="5974949" y="3609297"/>
            <a:ext cx="1950332" cy="369332"/>
          </a:xfrm>
          <a:prstGeom prst="rect">
            <a:avLst/>
          </a:prstGeom>
          <a:noFill/>
        </p:spPr>
        <p:txBody>
          <a:bodyPr wrap="square" rtlCol="0">
            <a:spAutoFit/>
          </a:bodyPr>
          <a:lstStyle/>
          <a:p>
            <a:r>
              <a:rPr lang="en-US" dirty="0"/>
              <a:t>Autonomous Cars</a:t>
            </a:r>
          </a:p>
        </p:txBody>
      </p:sp>
      <p:sp>
        <p:nvSpPr>
          <p:cNvPr id="13" name="TextBox 12">
            <a:extLst>
              <a:ext uri="{FF2B5EF4-FFF2-40B4-BE49-F238E27FC236}">
                <a16:creationId xmlns:a16="http://schemas.microsoft.com/office/drawing/2014/main" id="{FF7AE881-00B0-A942-A375-02204F27D2EA}"/>
              </a:ext>
            </a:extLst>
          </p:cNvPr>
          <p:cNvSpPr txBox="1"/>
          <p:nvPr/>
        </p:nvSpPr>
        <p:spPr>
          <a:xfrm>
            <a:off x="9307513" y="3502678"/>
            <a:ext cx="1950332" cy="369332"/>
          </a:xfrm>
          <a:prstGeom prst="rect">
            <a:avLst/>
          </a:prstGeom>
          <a:noFill/>
        </p:spPr>
        <p:txBody>
          <a:bodyPr wrap="square" rtlCol="0">
            <a:spAutoFit/>
          </a:bodyPr>
          <a:lstStyle/>
          <a:p>
            <a:r>
              <a:rPr lang="en-US" dirty="0"/>
              <a:t>Object Detection</a:t>
            </a:r>
          </a:p>
        </p:txBody>
      </p:sp>
      <p:sp>
        <p:nvSpPr>
          <p:cNvPr id="14" name="TextBox 13">
            <a:extLst>
              <a:ext uri="{FF2B5EF4-FFF2-40B4-BE49-F238E27FC236}">
                <a16:creationId xmlns:a16="http://schemas.microsoft.com/office/drawing/2014/main" id="{1D9B8E8E-8BFC-E645-AC19-38080FB052EF}"/>
              </a:ext>
            </a:extLst>
          </p:cNvPr>
          <p:cNvSpPr txBox="1"/>
          <p:nvPr/>
        </p:nvSpPr>
        <p:spPr>
          <a:xfrm>
            <a:off x="9188980" y="5750481"/>
            <a:ext cx="1950332" cy="369332"/>
          </a:xfrm>
          <a:prstGeom prst="rect">
            <a:avLst/>
          </a:prstGeom>
          <a:noFill/>
        </p:spPr>
        <p:txBody>
          <a:bodyPr wrap="square" rtlCol="0">
            <a:spAutoFit/>
          </a:bodyPr>
          <a:lstStyle/>
          <a:p>
            <a:r>
              <a:rPr lang="en-US" dirty="0"/>
              <a:t>Augmented Reality</a:t>
            </a:r>
          </a:p>
        </p:txBody>
      </p:sp>
      <p:sp>
        <p:nvSpPr>
          <p:cNvPr id="15" name="TextBox 14">
            <a:extLst>
              <a:ext uri="{FF2B5EF4-FFF2-40B4-BE49-F238E27FC236}">
                <a16:creationId xmlns:a16="http://schemas.microsoft.com/office/drawing/2014/main" id="{959C7B22-A205-8D43-A080-5A4565CBF537}"/>
              </a:ext>
            </a:extLst>
          </p:cNvPr>
          <p:cNvSpPr txBox="1"/>
          <p:nvPr/>
        </p:nvSpPr>
        <p:spPr>
          <a:xfrm>
            <a:off x="838200" y="1794933"/>
            <a:ext cx="4264378" cy="3970318"/>
          </a:xfrm>
          <a:prstGeom prst="rect">
            <a:avLst/>
          </a:prstGeom>
          <a:noFill/>
        </p:spPr>
        <p:txBody>
          <a:bodyPr wrap="square" rtlCol="0">
            <a:spAutoFit/>
          </a:bodyPr>
          <a:lstStyle/>
          <a:p>
            <a:pPr marL="285750" indent="-285750">
              <a:buFont typeface="Arial" panose="020B0604020202020204" pitchFamily="34" charset="0"/>
              <a:buChar char="•"/>
            </a:pPr>
            <a:r>
              <a:rPr lang="en-US" dirty="0"/>
              <a:t>Deep neural networks has shown impressive results in the field of visual recognition tasks. </a:t>
            </a:r>
          </a:p>
          <a:p>
            <a:pPr marL="285750" indent="-285750">
              <a:buFont typeface="Arial" panose="020B0604020202020204" pitchFamily="34" charset="0"/>
              <a:buChar char="•"/>
            </a:pPr>
            <a:r>
              <a:rPr lang="en-US" dirty="0"/>
              <a:t>Due to the large number of parameters, it puts them in disadvantage to be deployed on resource-constrained environment such as embedded systems, mobile devices, and FPGAs. </a:t>
            </a:r>
          </a:p>
          <a:p>
            <a:pPr marL="285750" indent="-285750">
              <a:buFont typeface="Arial" panose="020B0604020202020204" pitchFamily="34" charset="0"/>
              <a:buChar char="•"/>
            </a:pPr>
            <a:r>
              <a:rPr lang="en-US" dirty="0"/>
              <a:t>This survey is on different techniques used for compression of such DNN models so as to implement them on low storage size devices without losing </a:t>
            </a:r>
            <a:r>
              <a:rPr lang="en-US"/>
              <a:t>output accuracy.</a:t>
            </a:r>
            <a:endParaRPr lang="en-US" dirty="0"/>
          </a:p>
          <a:p>
            <a:pPr marL="285750" indent="-285750">
              <a:buFont typeface="Arial" panose="020B0604020202020204" pitchFamily="34" charset="0"/>
              <a:buChar char="•"/>
            </a:pPr>
            <a:endParaRPr lang="en-US" dirty="0"/>
          </a:p>
        </p:txBody>
      </p:sp>
      <p:pic>
        <p:nvPicPr>
          <p:cNvPr id="4" name="Slide 2">
            <a:hlinkClick r:id="" action="ppaction://media"/>
            <a:extLst>
              <a:ext uri="{FF2B5EF4-FFF2-40B4-BE49-F238E27FC236}">
                <a16:creationId xmlns:a16="http://schemas.microsoft.com/office/drawing/2014/main" id="{75E7615E-D0EE-254C-9EBE-68E45828D14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689600" y="3022600"/>
            <a:ext cx="812800" cy="812800"/>
          </a:xfrm>
          <a:prstGeom prst="rect">
            <a:avLst/>
          </a:prstGeom>
        </p:spPr>
      </p:pic>
      <p:sp>
        <p:nvSpPr>
          <p:cNvPr id="16" name="Footer Placeholder 15">
            <a:extLst>
              <a:ext uri="{FF2B5EF4-FFF2-40B4-BE49-F238E27FC236}">
                <a16:creationId xmlns:a16="http://schemas.microsoft.com/office/drawing/2014/main" id="{899C3F64-8093-0948-821F-10A0A9C9980B}"/>
              </a:ext>
            </a:extLst>
          </p:cNvPr>
          <p:cNvSpPr>
            <a:spLocks noGrp="1"/>
          </p:cNvSpPr>
          <p:nvPr>
            <p:ph type="ftr" sz="quarter" idx="11"/>
          </p:nvPr>
        </p:nvSpPr>
        <p:spPr/>
        <p:txBody>
          <a:bodyPr/>
          <a:lstStyle/>
          <a:p>
            <a:r>
              <a:rPr lang="en-US"/>
              <a:t>S. Han, P. Jeff, J. Tran and W. J. Dallu, "Learning both Weights and Connections for Efficient Neural Networks," in arXiv:1506.02626. </a:t>
            </a:r>
          </a:p>
        </p:txBody>
      </p:sp>
    </p:spTree>
    <p:extLst>
      <p:ext uri="{BB962C8B-B14F-4D97-AF65-F5344CB8AC3E}">
        <p14:creationId xmlns:p14="http://schemas.microsoft.com/office/powerpoint/2010/main" val="2705669958"/>
      </p:ext>
    </p:extLst>
  </p:cSld>
  <p:clrMapOvr>
    <a:masterClrMapping/>
  </p:clrMapOvr>
  <mc:AlternateContent xmlns:mc="http://schemas.openxmlformats.org/markup-compatibility/2006">
    <mc:Choice xmlns:p14="http://schemas.microsoft.com/office/powerpoint/2010/main" Requires="p14">
      <p:transition spd="slow" p14:dur="2000" advClick="0" advTm="55279"/>
    </mc:Choice>
    <mc:Fallback>
      <p:transition spd="slow" advClick="0" advTm="552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93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20" objId="4"/>
        <p14:stopEvt time="55203" objId="4"/>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A28BA-C8FB-844F-AAA9-F6EE3BFAFABD}"/>
              </a:ext>
            </a:extLst>
          </p:cNvPr>
          <p:cNvSpPr>
            <a:spLocks noGrp="1"/>
          </p:cNvSpPr>
          <p:nvPr>
            <p:ph type="title"/>
          </p:nvPr>
        </p:nvSpPr>
        <p:spPr/>
        <p:txBody>
          <a:bodyPr/>
          <a:lstStyle/>
          <a:p>
            <a:r>
              <a:rPr lang="en-US" dirty="0"/>
              <a:t>II. Trained Ternary Quantization (TTQ)</a:t>
            </a:r>
          </a:p>
        </p:txBody>
      </p:sp>
      <p:sp>
        <p:nvSpPr>
          <p:cNvPr id="3" name="Content Placeholder 2">
            <a:extLst>
              <a:ext uri="{FF2B5EF4-FFF2-40B4-BE49-F238E27FC236}">
                <a16:creationId xmlns:a16="http://schemas.microsoft.com/office/drawing/2014/main" id="{4C2963AC-8EBB-F544-87F9-5B19B04548CA}"/>
              </a:ext>
            </a:extLst>
          </p:cNvPr>
          <p:cNvSpPr>
            <a:spLocks noGrp="1"/>
          </p:cNvSpPr>
          <p:nvPr>
            <p:ph idx="1"/>
          </p:nvPr>
        </p:nvSpPr>
        <p:spPr/>
        <p:txBody>
          <a:bodyPr>
            <a:normAutofit/>
          </a:bodyPr>
          <a:lstStyle/>
          <a:p>
            <a:r>
              <a:rPr lang="en-US" sz="2000" dirty="0"/>
              <a:t>Zhu et al. proposes TTQ to reduce precision of weights to ternary values in the network. </a:t>
            </a:r>
          </a:p>
          <a:p>
            <a:r>
              <a:rPr lang="en-US" sz="2000" dirty="0"/>
              <a:t>Instead of tradition {-1, 0, +1}, the weights are quantized to  </a:t>
            </a:r>
            <a:r>
              <a:rPr lang="en-US" sz="2000" i="1" dirty="0"/>
              <a:t>{-W</a:t>
            </a:r>
            <a:r>
              <a:rPr lang="en-US" sz="2000" i="1" baseline="-25000" dirty="0"/>
              <a:t>l</a:t>
            </a:r>
            <a:r>
              <a:rPr lang="en-US" sz="2000" i="1" baseline="30000" dirty="0"/>
              <a:t>n</a:t>
            </a:r>
            <a:r>
              <a:rPr lang="en-US" sz="2000" i="1" dirty="0"/>
              <a:t>,0,+W</a:t>
            </a:r>
            <a:r>
              <a:rPr lang="en-US" sz="2000" i="1" baseline="-25000" dirty="0"/>
              <a:t>l</a:t>
            </a:r>
            <a:r>
              <a:rPr lang="en-US" sz="2000" i="1" baseline="30000" dirty="0"/>
              <a:t>p</a:t>
            </a:r>
            <a:r>
              <a:rPr lang="en-US" sz="2000" i="1" dirty="0"/>
              <a:t>}, </a:t>
            </a:r>
            <a:r>
              <a:rPr lang="en-US" sz="2000" dirty="0"/>
              <a:t>where </a:t>
            </a:r>
            <a:r>
              <a:rPr lang="en-US" sz="2000" i="1" dirty="0" err="1"/>
              <a:t>W</a:t>
            </a:r>
            <a:r>
              <a:rPr lang="en-US" sz="2000" i="1" baseline="-25000" dirty="0" err="1"/>
              <a:t>l</a:t>
            </a:r>
            <a:r>
              <a:rPr lang="en-US" sz="2000" i="1" baseline="30000" dirty="0" err="1"/>
              <a:t>n</a:t>
            </a:r>
            <a:r>
              <a:rPr lang="en-US" sz="2000" i="1" baseline="30000" dirty="0"/>
              <a:t>  </a:t>
            </a:r>
            <a:r>
              <a:rPr lang="en-US" sz="2000" dirty="0"/>
              <a:t>and </a:t>
            </a:r>
            <a:r>
              <a:rPr lang="en-US" sz="2000" i="1" dirty="0" err="1"/>
              <a:t>W</a:t>
            </a:r>
            <a:r>
              <a:rPr lang="en-US" sz="2000" i="1" baseline="-25000" dirty="0" err="1"/>
              <a:t>l</a:t>
            </a:r>
            <a:r>
              <a:rPr lang="en-US" sz="2000" i="1" baseline="30000" dirty="0" err="1"/>
              <a:t>p</a:t>
            </a:r>
            <a:r>
              <a:rPr lang="en-US" sz="2000" i="1" baseline="30000" dirty="0"/>
              <a:t> </a:t>
            </a:r>
            <a:r>
              <a:rPr lang="en-US" sz="2000" i="1" dirty="0"/>
              <a:t> </a:t>
            </a:r>
            <a:r>
              <a:rPr lang="en-US" sz="2000" dirty="0"/>
              <a:t>are negative and positive weights having different absolute value.</a:t>
            </a:r>
          </a:p>
          <a:p>
            <a:r>
              <a:rPr lang="en-US" sz="2000" dirty="0"/>
              <a:t>At inference time, only ternary weights are used and the full-resolution weights are discarded. </a:t>
            </a:r>
          </a:p>
        </p:txBody>
      </p:sp>
      <p:pic>
        <p:nvPicPr>
          <p:cNvPr id="4" name="Content Placeholder 8">
            <a:extLst>
              <a:ext uri="{FF2B5EF4-FFF2-40B4-BE49-F238E27FC236}">
                <a16:creationId xmlns:a16="http://schemas.microsoft.com/office/drawing/2014/main" id="{66BC8C77-8B8E-6649-8811-76E1AF050C80}"/>
              </a:ext>
            </a:extLst>
          </p:cNvPr>
          <p:cNvPicPr>
            <a:picLocks noChangeAspect="1"/>
          </p:cNvPicPr>
          <p:nvPr/>
        </p:nvPicPr>
        <p:blipFill>
          <a:blip r:embed="rId5"/>
          <a:stretch>
            <a:fillRect/>
          </a:stretch>
        </p:blipFill>
        <p:spPr>
          <a:xfrm>
            <a:off x="838200" y="3387633"/>
            <a:ext cx="10515600" cy="2520863"/>
          </a:xfrm>
          <a:prstGeom prst="rect">
            <a:avLst/>
          </a:prstGeom>
        </p:spPr>
      </p:pic>
      <p:pic>
        <p:nvPicPr>
          <p:cNvPr id="5" name="Slide 3">
            <a:hlinkClick r:id="" action="ppaction://media"/>
            <a:extLst>
              <a:ext uri="{FF2B5EF4-FFF2-40B4-BE49-F238E27FC236}">
                <a16:creationId xmlns:a16="http://schemas.microsoft.com/office/drawing/2014/main" id="{8DEB4041-1577-3E4F-A11F-055C865A064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35659" y="109079"/>
            <a:ext cx="812800" cy="812800"/>
          </a:xfrm>
          <a:prstGeom prst="rect">
            <a:avLst/>
          </a:prstGeom>
        </p:spPr>
      </p:pic>
      <p:sp>
        <p:nvSpPr>
          <p:cNvPr id="8" name="Footer Placeholder 7">
            <a:extLst>
              <a:ext uri="{FF2B5EF4-FFF2-40B4-BE49-F238E27FC236}">
                <a16:creationId xmlns:a16="http://schemas.microsoft.com/office/drawing/2014/main" id="{A10A89DE-09F4-194B-A2F8-CB08A8881D72}"/>
              </a:ext>
            </a:extLst>
          </p:cNvPr>
          <p:cNvSpPr>
            <a:spLocks noGrp="1"/>
          </p:cNvSpPr>
          <p:nvPr>
            <p:ph type="ftr" sz="quarter" idx="11"/>
          </p:nvPr>
        </p:nvSpPr>
        <p:spPr/>
        <p:txBody>
          <a:bodyPr/>
          <a:lstStyle/>
          <a:p>
            <a:r>
              <a:rPr lang="en-US" dirty="0"/>
              <a:t>C. Zhu, S. Han, H. Mao and W. J. Dally, "Trained Ternary Quantization," in </a:t>
            </a:r>
            <a:r>
              <a:rPr lang="en-US" i="1" dirty="0"/>
              <a:t>arXiv:1612.01064v1</a:t>
            </a:r>
            <a:r>
              <a:rPr lang="en-US" dirty="0"/>
              <a:t>, 2016. </a:t>
            </a:r>
          </a:p>
        </p:txBody>
      </p:sp>
    </p:spTree>
    <p:extLst>
      <p:ext uri="{BB962C8B-B14F-4D97-AF65-F5344CB8AC3E}">
        <p14:creationId xmlns:p14="http://schemas.microsoft.com/office/powerpoint/2010/main" val="2869226156"/>
      </p:ext>
    </p:extLst>
  </p:cSld>
  <p:clrMapOvr>
    <a:masterClrMapping/>
  </p:clrMapOvr>
  <mc:AlternateContent xmlns:mc="http://schemas.openxmlformats.org/markup-compatibility/2006" xmlns:p14="http://schemas.microsoft.com/office/powerpoint/2010/main">
    <mc:Choice Requires="p14">
      <p:transition spd="slow" p14:dur="2000" advTm="38231"/>
    </mc:Choice>
    <mc:Fallback xmlns="">
      <p:transition spd="slow" advTm="382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4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22" objId="5"/>
        <p14:stopEvt time="37735" objId="5"/>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88915-32A8-1741-9099-F15D4689633C}"/>
              </a:ext>
            </a:extLst>
          </p:cNvPr>
          <p:cNvSpPr>
            <a:spLocks noGrp="1"/>
          </p:cNvSpPr>
          <p:nvPr>
            <p:ph type="title"/>
          </p:nvPr>
        </p:nvSpPr>
        <p:spPr/>
        <p:txBody>
          <a:bodyPr/>
          <a:lstStyle/>
          <a:p>
            <a:r>
              <a:rPr lang="en-US" dirty="0"/>
              <a:t>Result TTQ</a:t>
            </a:r>
          </a:p>
        </p:txBody>
      </p:sp>
      <p:sp>
        <p:nvSpPr>
          <p:cNvPr id="3" name="Content Placeholder 2">
            <a:extLst>
              <a:ext uri="{FF2B5EF4-FFF2-40B4-BE49-F238E27FC236}">
                <a16:creationId xmlns:a16="http://schemas.microsoft.com/office/drawing/2014/main" id="{834475F4-9EC8-E448-83B3-66997C21058B}"/>
              </a:ext>
            </a:extLst>
          </p:cNvPr>
          <p:cNvSpPr>
            <a:spLocks noGrp="1"/>
          </p:cNvSpPr>
          <p:nvPr>
            <p:ph idx="1"/>
          </p:nvPr>
        </p:nvSpPr>
        <p:spPr/>
        <p:txBody>
          <a:bodyPr/>
          <a:lstStyle/>
          <a:p>
            <a:r>
              <a:rPr lang="en-US" dirty="0"/>
              <a:t>The results on CIFAR-10 show that the accuracy obtained by ternary quantization outperforms full-precision models of ResNet-32,44,56 by 0.04%, 0.16%, 0.36% respectively. </a:t>
            </a:r>
          </a:p>
          <a:p>
            <a:r>
              <a:rPr lang="en-US" dirty="0"/>
              <a:t>For ImageNet, the ternary quantized model outperforms full-precision </a:t>
            </a:r>
            <a:r>
              <a:rPr lang="en-US" dirty="0" err="1"/>
              <a:t>AlexNet</a:t>
            </a:r>
            <a:r>
              <a:rPr lang="en-US" dirty="0"/>
              <a:t> model by 1.6%. </a:t>
            </a:r>
          </a:p>
          <a:p>
            <a:r>
              <a:rPr lang="en-US" dirty="0"/>
              <a:t> About 16x model compression is achieved by converting most parameters to 2-bit values. </a:t>
            </a:r>
          </a:p>
          <a:p>
            <a:endParaRPr lang="en-US" dirty="0"/>
          </a:p>
        </p:txBody>
      </p:sp>
      <p:pic>
        <p:nvPicPr>
          <p:cNvPr id="4" name="Slide 5">
            <a:hlinkClick r:id="" action="ppaction://media"/>
            <a:extLst>
              <a:ext uri="{FF2B5EF4-FFF2-40B4-BE49-F238E27FC236}">
                <a16:creationId xmlns:a16="http://schemas.microsoft.com/office/drawing/2014/main" id="{E08A7715-8FBA-0C44-AA90-5F4CD4DBA3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49106" y="365125"/>
            <a:ext cx="812800" cy="812800"/>
          </a:xfrm>
          <a:prstGeom prst="rect">
            <a:avLst/>
          </a:prstGeom>
        </p:spPr>
      </p:pic>
      <p:sp>
        <p:nvSpPr>
          <p:cNvPr id="7" name="Footer Placeholder 6">
            <a:extLst>
              <a:ext uri="{FF2B5EF4-FFF2-40B4-BE49-F238E27FC236}">
                <a16:creationId xmlns:a16="http://schemas.microsoft.com/office/drawing/2014/main" id="{FA5B4A7B-B219-134F-AE53-C34B7AD20A20}"/>
              </a:ext>
            </a:extLst>
          </p:cNvPr>
          <p:cNvSpPr>
            <a:spLocks noGrp="1"/>
          </p:cNvSpPr>
          <p:nvPr>
            <p:ph type="ftr" sz="quarter" idx="11"/>
          </p:nvPr>
        </p:nvSpPr>
        <p:spPr/>
        <p:txBody>
          <a:bodyPr/>
          <a:lstStyle/>
          <a:p>
            <a:r>
              <a:rPr lang="en-US" dirty="0"/>
              <a:t>C. Zhu, S. Han, H. Mao and W. J. Dally, "Trained Ternary Quantization," in </a:t>
            </a:r>
            <a:r>
              <a:rPr lang="en-US" i="1" dirty="0"/>
              <a:t>arXiv:1612.01064v1</a:t>
            </a:r>
            <a:r>
              <a:rPr lang="en-US" dirty="0"/>
              <a:t>, 2016. </a:t>
            </a:r>
          </a:p>
        </p:txBody>
      </p:sp>
    </p:spTree>
    <p:extLst>
      <p:ext uri="{BB962C8B-B14F-4D97-AF65-F5344CB8AC3E}">
        <p14:creationId xmlns:p14="http://schemas.microsoft.com/office/powerpoint/2010/main" val="3679031329"/>
      </p:ext>
    </p:extLst>
  </p:cSld>
  <p:clrMapOvr>
    <a:masterClrMapping/>
  </p:clrMapOvr>
  <mc:AlternateContent xmlns:mc="http://schemas.openxmlformats.org/markup-compatibility/2006" xmlns:p14="http://schemas.microsoft.com/office/powerpoint/2010/main">
    <mc:Choice Requires="p14">
      <p:transition spd="slow" p14:dur="2000" advTm="25559"/>
    </mc:Choice>
    <mc:Fallback xmlns="">
      <p:transition spd="slow" advTm="25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0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14" objId="4"/>
        <p14:stopEvt time="25232" objId="4"/>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E01FF-E655-4D4F-8FC3-388CD16E70EB}"/>
              </a:ext>
            </a:extLst>
          </p:cNvPr>
          <p:cNvSpPr>
            <a:spLocks noGrp="1"/>
          </p:cNvSpPr>
          <p:nvPr>
            <p:ph type="title"/>
          </p:nvPr>
        </p:nvSpPr>
        <p:spPr/>
        <p:txBody>
          <a:bodyPr/>
          <a:lstStyle/>
          <a:p>
            <a:r>
              <a:rPr lang="en-US" dirty="0"/>
              <a:t>Results for TTQ</a:t>
            </a:r>
          </a:p>
        </p:txBody>
      </p:sp>
      <p:pic>
        <p:nvPicPr>
          <p:cNvPr id="12" name="Content Placeholder 11">
            <a:extLst>
              <a:ext uri="{FF2B5EF4-FFF2-40B4-BE49-F238E27FC236}">
                <a16:creationId xmlns:a16="http://schemas.microsoft.com/office/drawing/2014/main" id="{1851833F-24DC-3C49-9516-50587D62AE1C}"/>
              </a:ext>
            </a:extLst>
          </p:cNvPr>
          <p:cNvPicPr>
            <a:picLocks noGrp="1" noChangeAspect="1"/>
          </p:cNvPicPr>
          <p:nvPr>
            <p:ph idx="1"/>
          </p:nvPr>
        </p:nvPicPr>
        <p:blipFill>
          <a:blip r:embed="rId5"/>
          <a:stretch>
            <a:fillRect/>
          </a:stretch>
        </p:blipFill>
        <p:spPr>
          <a:xfrm>
            <a:off x="838200" y="1534216"/>
            <a:ext cx="5144687" cy="2042280"/>
          </a:xfrm>
        </p:spPr>
      </p:pic>
      <p:pic>
        <p:nvPicPr>
          <p:cNvPr id="14" name="Picture 13">
            <a:extLst>
              <a:ext uri="{FF2B5EF4-FFF2-40B4-BE49-F238E27FC236}">
                <a16:creationId xmlns:a16="http://schemas.microsoft.com/office/drawing/2014/main" id="{F2D55660-2695-8343-9359-F3A8C330ED85}"/>
              </a:ext>
            </a:extLst>
          </p:cNvPr>
          <p:cNvPicPr>
            <a:picLocks noChangeAspect="1"/>
          </p:cNvPicPr>
          <p:nvPr/>
        </p:nvPicPr>
        <p:blipFill>
          <a:blip r:embed="rId6"/>
          <a:stretch>
            <a:fillRect/>
          </a:stretch>
        </p:blipFill>
        <p:spPr>
          <a:xfrm>
            <a:off x="838201" y="4128945"/>
            <a:ext cx="5144686" cy="2162212"/>
          </a:xfrm>
          <a:prstGeom prst="rect">
            <a:avLst/>
          </a:prstGeom>
        </p:spPr>
      </p:pic>
      <p:pic>
        <p:nvPicPr>
          <p:cNvPr id="18" name="Picture 17">
            <a:extLst>
              <a:ext uri="{FF2B5EF4-FFF2-40B4-BE49-F238E27FC236}">
                <a16:creationId xmlns:a16="http://schemas.microsoft.com/office/drawing/2014/main" id="{1705CAF2-2F33-6D4E-8E62-2D84A182DE8B}"/>
              </a:ext>
            </a:extLst>
          </p:cNvPr>
          <p:cNvPicPr>
            <a:picLocks noChangeAspect="1"/>
          </p:cNvPicPr>
          <p:nvPr/>
        </p:nvPicPr>
        <p:blipFill>
          <a:blip r:embed="rId7"/>
          <a:stretch>
            <a:fillRect/>
          </a:stretch>
        </p:blipFill>
        <p:spPr>
          <a:xfrm>
            <a:off x="6912590" y="1534215"/>
            <a:ext cx="4612048" cy="2129889"/>
          </a:xfrm>
          <a:prstGeom prst="rect">
            <a:avLst/>
          </a:prstGeom>
        </p:spPr>
      </p:pic>
      <p:pic>
        <p:nvPicPr>
          <p:cNvPr id="20" name="Picture 19">
            <a:extLst>
              <a:ext uri="{FF2B5EF4-FFF2-40B4-BE49-F238E27FC236}">
                <a16:creationId xmlns:a16="http://schemas.microsoft.com/office/drawing/2014/main" id="{824B1543-6013-284F-825B-FB9AF67D6BC3}"/>
              </a:ext>
            </a:extLst>
          </p:cNvPr>
          <p:cNvPicPr>
            <a:picLocks noChangeAspect="1"/>
          </p:cNvPicPr>
          <p:nvPr/>
        </p:nvPicPr>
        <p:blipFill>
          <a:blip r:embed="rId8"/>
          <a:stretch>
            <a:fillRect/>
          </a:stretch>
        </p:blipFill>
        <p:spPr>
          <a:xfrm>
            <a:off x="6912590" y="4099715"/>
            <a:ext cx="4662655" cy="2200307"/>
          </a:xfrm>
          <a:prstGeom prst="rect">
            <a:avLst/>
          </a:prstGeom>
        </p:spPr>
      </p:pic>
      <p:sp>
        <p:nvSpPr>
          <p:cNvPr id="21" name="Rectangle 20">
            <a:extLst>
              <a:ext uri="{FF2B5EF4-FFF2-40B4-BE49-F238E27FC236}">
                <a16:creationId xmlns:a16="http://schemas.microsoft.com/office/drawing/2014/main" id="{51060A72-509B-3D40-86FA-1AF1A7CF4620}"/>
              </a:ext>
            </a:extLst>
          </p:cNvPr>
          <p:cNvSpPr/>
          <p:nvPr/>
        </p:nvSpPr>
        <p:spPr>
          <a:xfrm>
            <a:off x="956441" y="3576495"/>
            <a:ext cx="6096000" cy="523220"/>
          </a:xfrm>
          <a:prstGeom prst="rect">
            <a:avLst/>
          </a:prstGeom>
        </p:spPr>
        <p:txBody>
          <a:bodyPr>
            <a:spAutoFit/>
          </a:bodyPr>
          <a:lstStyle/>
          <a:p>
            <a:r>
              <a:rPr lang="en-US" sz="1400" dirty="0">
                <a:latin typeface="NimbusRomNo9L"/>
              </a:rPr>
              <a:t>Ternary weights value (above) and distribution (below) with iterations for different layers of ResNet-20 on CIFAR-10. </a:t>
            </a:r>
            <a:endParaRPr lang="en-US" sz="1400" dirty="0"/>
          </a:p>
        </p:txBody>
      </p:sp>
      <p:sp>
        <p:nvSpPr>
          <p:cNvPr id="22" name="Rectangle 21">
            <a:extLst>
              <a:ext uri="{FF2B5EF4-FFF2-40B4-BE49-F238E27FC236}">
                <a16:creationId xmlns:a16="http://schemas.microsoft.com/office/drawing/2014/main" id="{FD9CD961-46FE-7344-99CA-E5360F0B79C2}"/>
              </a:ext>
            </a:extLst>
          </p:cNvPr>
          <p:cNvSpPr/>
          <p:nvPr/>
        </p:nvSpPr>
        <p:spPr>
          <a:xfrm>
            <a:off x="1113053" y="6305555"/>
            <a:ext cx="4794326" cy="338554"/>
          </a:xfrm>
          <a:prstGeom prst="rect">
            <a:avLst/>
          </a:prstGeom>
        </p:spPr>
        <p:txBody>
          <a:bodyPr wrap="none">
            <a:spAutoFit/>
          </a:bodyPr>
          <a:lstStyle/>
          <a:p>
            <a:r>
              <a:rPr lang="en-US" sz="1600" dirty="0">
                <a:latin typeface="NimbusRomNo9L"/>
              </a:rPr>
              <a:t>ResNet-20 on CIFAR-10 with different weight precision. </a:t>
            </a:r>
            <a:endParaRPr lang="en-US" sz="1600" dirty="0"/>
          </a:p>
        </p:txBody>
      </p:sp>
      <p:sp>
        <p:nvSpPr>
          <p:cNvPr id="23" name="Rectangle 22">
            <a:extLst>
              <a:ext uri="{FF2B5EF4-FFF2-40B4-BE49-F238E27FC236}">
                <a16:creationId xmlns:a16="http://schemas.microsoft.com/office/drawing/2014/main" id="{3FEE33C8-C74E-AC45-B765-ECC59E4BBB9E}"/>
              </a:ext>
            </a:extLst>
          </p:cNvPr>
          <p:cNvSpPr/>
          <p:nvPr/>
        </p:nvSpPr>
        <p:spPr>
          <a:xfrm>
            <a:off x="6757555" y="6305555"/>
            <a:ext cx="4922117" cy="338554"/>
          </a:xfrm>
          <a:prstGeom prst="rect">
            <a:avLst/>
          </a:prstGeom>
        </p:spPr>
        <p:txBody>
          <a:bodyPr wrap="none">
            <a:spAutoFit/>
          </a:bodyPr>
          <a:lstStyle/>
          <a:p>
            <a:r>
              <a:rPr lang="en-US" sz="1600" dirty="0">
                <a:latin typeface="NimbusRomNo9L"/>
              </a:rPr>
              <a:t>Training and validation accuracy of </a:t>
            </a:r>
            <a:r>
              <a:rPr lang="en-US" sz="1600" dirty="0" err="1">
                <a:latin typeface="NimbusRomNo9L"/>
              </a:rPr>
              <a:t>AlexNet</a:t>
            </a:r>
            <a:r>
              <a:rPr lang="en-US" sz="1600" dirty="0">
                <a:latin typeface="NimbusRomNo9L"/>
              </a:rPr>
              <a:t> on ImageNet </a:t>
            </a:r>
            <a:endParaRPr lang="en-US" sz="1600" dirty="0"/>
          </a:p>
        </p:txBody>
      </p:sp>
      <p:sp>
        <p:nvSpPr>
          <p:cNvPr id="24" name="Rectangle 23">
            <a:extLst>
              <a:ext uri="{FF2B5EF4-FFF2-40B4-BE49-F238E27FC236}">
                <a16:creationId xmlns:a16="http://schemas.microsoft.com/office/drawing/2014/main" id="{6E102FBA-675C-814E-B28B-BAF703C68CEA}"/>
              </a:ext>
            </a:extLst>
          </p:cNvPr>
          <p:cNvSpPr/>
          <p:nvPr/>
        </p:nvSpPr>
        <p:spPr>
          <a:xfrm>
            <a:off x="7560783" y="3621744"/>
            <a:ext cx="3153107" cy="338554"/>
          </a:xfrm>
          <a:prstGeom prst="rect">
            <a:avLst/>
          </a:prstGeom>
        </p:spPr>
        <p:txBody>
          <a:bodyPr wrap="none">
            <a:spAutoFit/>
          </a:bodyPr>
          <a:lstStyle/>
          <a:p>
            <a:r>
              <a:rPr lang="en-US" sz="1600" dirty="0">
                <a:latin typeface="NimbusRomNo9L"/>
              </a:rPr>
              <a:t>Accuracy </a:t>
            </a:r>
            <a:r>
              <a:rPr lang="en-US" sz="1600" dirty="0" err="1">
                <a:latin typeface="NimbusRomNo9L"/>
              </a:rPr>
              <a:t>v.s</a:t>
            </a:r>
            <a:r>
              <a:rPr lang="en-US" sz="1600" dirty="0">
                <a:latin typeface="NimbusRomNo9L"/>
              </a:rPr>
              <a:t>. Sparsity on ResNet-20 </a:t>
            </a:r>
            <a:endParaRPr lang="en-US" sz="1600" dirty="0"/>
          </a:p>
        </p:txBody>
      </p:sp>
      <p:pic>
        <p:nvPicPr>
          <p:cNvPr id="27" name="Slide 6">
            <a:hlinkClick r:id="" action="ppaction://media"/>
            <a:extLst>
              <a:ext uri="{FF2B5EF4-FFF2-40B4-BE49-F238E27FC236}">
                <a16:creationId xmlns:a16="http://schemas.microsoft.com/office/drawing/2014/main" id="{9A260D80-CD09-0343-B6D4-089A7532EDC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73272" y="365125"/>
            <a:ext cx="812800" cy="812800"/>
          </a:xfrm>
          <a:prstGeom prst="rect">
            <a:avLst/>
          </a:prstGeom>
        </p:spPr>
      </p:pic>
      <p:sp>
        <p:nvSpPr>
          <p:cNvPr id="30" name="Footer Placeholder 29">
            <a:extLst>
              <a:ext uri="{FF2B5EF4-FFF2-40B4-BE49-F238E27FC236}">
                <a16:creationId xmlns:a16="http://schemas.microsoft.com/office/drawing/2014/main" id="{F9B3B789-22D3-474C-9730-1D9CBE6DF485}"/>
              </a:ext>
            </a:extLst>
          </p:cNvPr>
          <p:cNvSpPr>
            <a:spLocks noGrp="1"/>
          </p:cNvSpPr>
          <p:nvPr>
            <p:ph type="ftr" sz="quarter" idx="11"/>
          </p:nvPr>
        </p:nvSpPr>
        <p:spPr>
          <a:xfrm rot="16200000">
            <a:off x="-1720256" y="4234870"/>
            <a:ext cx="4114800" cy="365125"/>
          </a:xfrm>
        </p:spPr>
        <p:txBody>
          <a:bodyPr/>
          <a:lstStyle/>
          <a:p>
            <a:r>
              <a:rPr lang="en-US" dirty="0"/>
              <a:t>C. Zhu, S. Han, H. Mao and W. J. Dally, "Trained Ternary Quantization," in </a:t>
            </a:r>
            <a:r>
              <a:rPr lang="en-US" i="1" dirty="0"/>
              <a:t>arXiv:1612.01064v1</a:t>
            </a:r>
            <a:r>
              <a:rPr lang="en-US" dirty="0"/>
              <a:t>, 2016. </a:t>
            </a:r>
          </a:p>
        </p:txBody>
      </p:sp>
    </p:spTree>
    <p:extLst>
      <p:ext uri="{BB962C8B-B14F-4D97-AF65-F5344CB8AC3E}">
        <p14:creationId xmlns:p14="http://schemas.microsoft.com/office/powerpoint/2010/main" val="332179843"/>
      </p:ext>
    </p:extLst>
  </p:cSld>
  <p:clrMapOvr>
    <a:masterClrMapping/>
  </p:clrMapOvr>
  <mc:AlternateContent xmlns:mc="http://schemas.openxmlformats.org/markup-compatibility/2006" xmlns:p14="http://schemas.microsoft.com/office/powerpoint/2010/main">
    <mc:Choice Requires="p14">
      <p:transition spd="slow" p14:dur="2000" advTm="44119"/>
    </mc:Choice>
    <mc:Fallback xmlns="">
      <p:transition spd="slow" advTm="441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605"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extLst>
    <p:ext uri="{E180D4A7-C9FB-4DFB-919C-405C955672EB}">
      <p14:showEvtLst xmlns:p14="http://schemas.microsoft.com/office/powerpoint/2010/main">
        <p14:playEvt time="19" objId="27"/>
        <p14:stopEvt time="44119" objId="27"/>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64557-03AB-6B4C-9EEA-5B8E43AB1E7E}"/>
              </a:ext>
            </a:extLst>
          </p:cNvPr>
          <p:cNvSpPr>
            <a:spLocks noGrp="1"/>
          </p:cNvSpPr>
          <p:nvPr>
            <p:ph type="title"/>
          </p:nvPr>
        </p:nvSpPr>
        <p:spPr/>
        <p:txBody>
          <a:bodyPr/>
          <a:lstStyle/>
          <a:p>
            <a:r>
              <a:rPr lang="en-US" dirty="0"/>
              <a:t>III. Vector Quantization</a:t>
            </a:r>
          </a:p>
        </p:txBody>
      </p:sp>
      <p:sp>
        <p:nvSpPr>
          <p:cNvPr id="3" name="Content Placeholder 2">
            <a:extLst>
              <a:ext uri="{FF2B5EF4-FFF2-40B4-BE49-F238E27FC236}">
                <a16:creationId xmlns:a16="http://schemas.microsoft.com/office/drawing/2014/main" id="{34BAF17E-9E87-3343-A082-CCD17B268618}"/>
              </a:ext>
            </a:extLst>
          </p:cNvPr>
          <p:cNvSpPr>
            <a:spLocks noGrp="1"/>
          </p:cNvSpPr>
          <p:nvPr>
            <p:ph idx="1"/>
          </p:nvPr>
        </p:nvSpPr>
        <p:spPr/>
        <p:txBody>
          <a:bodyPr>
            <a:normAutofit fontScale="92500" lnSpcReduction="10000"/>
          </a:bodyPr>
          <a:lstStyle/>
          <a:p>
            <a:r>
              <a:rPr lang="en-US" dirty="0" err="1"/>
              <a:t>Ging</a:t>
            </a:r>
            <a:r>
              <a:rPr lang="en-US" dirty="0"/>
              <a:t> et al. Propose an information theoretical vector quantization method for compressing the large number of parameters used in the neural network.</a:t>
            </a:r>
          </a:p>
          <a:p>
            <a:r>
              <a:rPr lang="en-US" dirty="0"/>
              <a:t>The use of matrix factorization speeds up CNN and also compresses parameters in linear models [</a:t>
            </a:r>
          </a:p>
          <a:p>
            <a:r>
              <a:rPr lang="en-US" dirty="0"/>
              <a:t>Vector quantization is done using binarization, k means scalar quantization, product quantization, and residual quantization.</a:t>
            </a:r>
          </a:p>
          <a:p>
            <a:r>
              <a:rPr lang="en-US" dirty="0"/>
              <a:t>Product quantization is found to be the most efficient as it includes local redundancy structure of the network.</a:t>
            </a:r>
          </a:p>
          <a:p>
            <a:r>
              <a:rPr lang="en-US" dirty="0"/>
              <a:t>Residual quantization explores the redundancies of global structures between weight vectors </a:t>
            </a:r>
          </a:p>
        </p:txBody>
      </p:sp>
      <p:pic>
        <p:nvPicPr>
          <p:cNvPr id="4" name="Slide 6">
            <a:hlinkClick r:id="" action="ppaction://media"/>
            <a:extLst>
              <a:ext uri="{FF2B5EF4-FFF2-40B4-BE49-F238E27FC236}">
                <a16:creationId xmlns:a16="http://schemas.microsoft.com/office/drawing/2014/main" id="{8749C632-C63C-1340-A6A7-3047146D76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81871" y="365125"/>
            <a:ext cx="812800" cy="812800"/>
          </a:xfrm>
          <a:prstGeom prst="rect">
            <a:avLst/>
          </a:prstGeom>
        </p:spPr>
      </p:pic>
      <p:sp>
        <p:nvSpPr>
          <p:cNvPr id="8" name="Footer Placeholder 7">
            <a:extLst>
              <a:ext uri="{FF2B5EF4-FFF2-40B4-BE49-F238E27FC236}">
                <a16:creationId xmlns:a16="http://schemas.microsoft.com/office/drawing/2014/main" id="{792F9ED8-B6FB-CB42-9F87-680E56B494C1}"/>
              </a:ext>
            </a:extLst>
          </p:cNvPr>
          <p:cNvSpPr>
            <a:spLocks noGrp="1"/>
          </p:cNvSpPr>
          <p:nvPr>
            <p:ph type="ftr" sz="quarter" idx="11"/>
          </p:nvPr>
        </p:nvSpPr>
        <p:spPr/>
        <p:txBody>
          <a:bodyPr/>
          <a:lstStyle/>
          <a:p>
            <a:r>
              <a:rPr lang="en-US" dirty="0"/>
              <a:t>Y. Chen, T. Guan and C. Wang, "Approximate Nearest Neighbor Search by Residual Vector Quantization," in </a:t>
            </a:r>
            <a:r>
              <a:rPr lang="en-US" i="1" dirty="0"/>
              <a:t>Sensors</a:t>
            </a:r>
            <a:r>
              <a:rPr lang="en-US" dirty="0"/>
              <a:t>, 2010. </a:t>
            </a:r>
          </a:p>
        </p:txBody>
      </p:sp>
    </p:spTree>
    <p:extLst>
      <p:ext uri="{BB962C8B-B14F-4D97-AF65-F5344CB8AC3E}">
        <p14:creationId xmlns:p14="http://schemas.microsoft.com/office/powerpoint/2010/main" val="1984659451"/>
      </p:ext>
    </p:extLst>
  </p:cSld>
  <p:clrMapOvr>
    <a:masterClrMapping/>
  </p:clrMapOvr>
  <mc:AlternateContent xmlns:mc="http://schemas.openxmlformats.org/markup-compatibility/2006" xmlns:p14="http://schemas.microsoft.com/office/powerpoint/2010/main">
    <mc:Choice Requires="p14">
      <p:transition spd="slow" p14:dur="2000" advTm="46709"/>
    </mc:Choice>
    <mc:Fallback xmlns="">
      <p:transition spd="slow" advTm="467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6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20" objId="4"/>
        <p14:stopEvt time="45864" objId="4"/>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08918-5077-CB4F-90FF-4BDA1FABAB68}"/>
              </a:ext>
            </a:extLst>
          </p:cNvPr>
          <p:cNvSpPr>
            <a:spLocks noGrp="1"/>
          </p:cNvSpPr>
          <p:nvPr>
            <p:ph type="title"/>
          </p:nvPr>
        </p:nvSpPr>
        <p:spPr/>
        <p:txBody>
          <a:bodyPr/>
          <a:lstStyle/>
          <a:p>
            <a:r>
              <a:rPr lang="en-US" dirty="0"/>
              <a:t>Results</a:t>
            </a:r>
          </a:p>
        </p:txBody>
      </p:sp>
      <p:pic>
        <p:nvPicPr>
          <p:cNvPr id="11" name="Content Placeholder 10">
            <a:extLst>
              <a:ext uri="{FF2B5EF4-FFF2-40B4-BE49-F238E27FC236}">
                <a16:creationId xmlns:a16="http://schemas.microsoft.com/office/drawing/2014/main" id="{AEBAB91D-60E4-084C-822C-5B5B7ADB4AA0}"/>
              </a:ext>
            </a:extLst>
          </p:cNvPr>
          <p:cNvPicPr>
            <a:picLocks noGrp="1" noChangeAspect="1"/>
          </p:cNvPicPr>
          <p:nvPr>
            <p:ph idx="1"/>
          </p:nvPr>
        </p:nvPicPr>
        <p:blipFill>
          <a:blip r:embed="rId5"/>
          <a:stretch>
            <a:fillRect/>
          </a:stretch>
        </p:blipFill>
        <p:spPr>
          <a:xfrm>
            <a:off x="954471" y="1690688"/>
            <a:ext cx="9715500" cy="3911600"/>
          </a:xfrm>
        </p:spPr>
      </p:pic>
      <p:sp>
        <p:nvSpPr>
          <p:cNvPr id="12" name="Rectangle 11">
            <a:extLst>
              <a:ext uri="{FF2B5EF4-FFF2-40B4-BE49-F238E27FC236}">
                <a16:creationId xmlns:a16="http://schemas.microsoft.com/office/drawing/2014/main" id="{AD614229-3831-8A48-BF01-B9847B6BA437}"/>
              </a:ext>
            </a:extLst>
          </p:cNvPr>
          <p:cNvSpPr/>
          <p:nvPr/>
        </p:nvSpPr>
        <p:spPr>
          <a:xfrm>
            <a:off x="2476500" y="5691380"/>
            <a:ext cx="9715500" cy="369332"/>
          </a:xfrm>
          <a:prstGeom prst="rect">
            <a:avLst/>
          </a:prstGeom>
        </p:spPr>
        <p:txBody>
          <a:bodyPr wrap="square">
            <a:spAutoFit/>
          </a:bodyPr>
          <a:lstStyle/>
          <a:p>
            <a:r>
              <a:rPr lang="en-US" dirty="0">
                <a:latin typeface="Calibri" panose="020F0502020204030204" pitchFamily="34" charset="0"/>
                <a:ea typeface="Calibri" panose="020F0502020204030204" pitchFamily="34" charset="0"/>
                <a:cs typeface="Times New Roman" panose="02020603050405020304" pitchFamily="18" charset="0"/>
              </a:rPr>
              <a:t>Comparison of different compression methods on ILSVRC dataset</a:t>
            </a:r>
            <a:r>
              <a:rPr lang="en-US" dirty="0"/>
              <a:t> </a:t>
            </a:r>
          </a:p>
        </p:txBody>
      </p:sp>
      <p:pic>
        <p:nvPicPr>
          <p:cNvPr id="13" name="Recorded Sound">
            <a:hlinkClick r:id="" action="ppaction://media"/>
            <a:extLst>
              <a:ext uri="{FF2B5EF4-FFF2-40B4-BE49-F238E27FC236}">
                <a16:creationId xmlns:a16="http://schemas.microsoft.com/office/drawing/2014/main" id="{7E928896-B15A-F74B-B106-BCB61FDD379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56682" y="365125"/>
            <a:ext cx="812800" cy="812800"/>
          </a:xfrm>
          <a:prstGeom prst="rect">
            <a:avLst/>
          </a:prstGeom>
        </p:spPr>
      </p:pic>
      <p:sp>
        <p:nvSpPr>
          <p:cNvPr id="16" name="Footer Placeholder 15">
            <a:extLst>
              <a:ext uri="{FF2B5EF4-FFF2-40B4-BE49-F238E27FC236}">
                <a16:creationId xmlns:a16="http://schemas.microsoft.com/office/drawing/2014/main" id="{1B446794-F638-DC45-B977-4FABCA6F86F5}"/>
              </a:ext>
            </a:extLst>
          </p:cNvPr>
          <p:cNvSpPr>
            <a:spLocks noGrp="1"/>
          </p:cNvSpPr>
          <p:nvPr>
            <p:ph type="ftr" sz="quarter" idx="11"/>
          </p:nvPr>
        </p:nvSpPr>
        <p:spPr/>
        <p:txBody>
          <a:bodyPr/>
          <a:lstStyle/>
          <a:p>
            <a:r>
              <a:rPr lang="en-US" dirty="0"/>
              <a:t>Y. Chen, T. Guan and C. Wang, "Approximate Nearest Neighbor Search by Residual Vector Quantization," in </a:t>
            </a:r>
            <a:r>
              <a:rPr lang="en-US" i="1" dirty="0"/>
              <a:t>Sensors</a:t>
            </a:r>
            <a:r>
              <a:rPr lang="en-US" dirty="0"/>
              <a:t>, 2010. </a:t>
            </a:r>
          </a:p>
        </p:txBody>
      </p:sp>
    </p:spTree>
    <p:extLst>
      <p:ext uri="{BB962C8B-B14F-4D97-AF65-F5344CB8AC3E}">
        <p14:creationId xmlns:p14="http://schemas.microsoft.com/office/powerpoint/2010/main" val="2314887583"/>
      </p:ext>
    </p:extLst>
  </p:cSld>
  <p:clrMapOvr>
    <a:masterClrMapping/>
  </p:clrMapOvr>
  <mc:AlternateContent xmlns:mc="http://schemas.openxmlformats.org/markup-compatibility/2006" xmlns:p14="http://schemas.microsoft.com/office/powerpoint/2010/main">
    <mc:Choice Requires="p14">
      <p:transition spd="slow" p14:dur="2000" advTm="34844"/>
    </mc:Choice>
    <mc:Fallback xmlns="">
      <p:transition spd="slow" advTm="348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92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extLst>
    <p:ext uri="{E180D4A7-C9FB-4DFB-919C-405C955672EB}">
      <p14:showEvtLst xmlns:p14="http://schemas.microsoft.com/office/powerpoint/2010/main">
        <p14:playEvt time="20" objId="13"/>
        <p14:stopEvt time="34190" objId="13"/>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A28F0-03CA-854A-A6E1-28C14AF5D8BC}"/>
              </a:ext>
            </a:extLst>
          </p:cNvPr>
          <p:cNvSpPr>
            <a:spLocks noGrp="1"/>
          </p:cNvSpPr>
          <p:nvPr>
            <p:ph type="title"/>
          </p:nvPr>
        </p:nvSpPr>
        <p:spPr/>
        <p:txBody>
          <a:bodyPr/>
          <a:lstStyle/>
          <a:p>
            <a:r>
              <a:rPr lang="en-US" dirty="0"/>
              <a:t>IV. Binarization</a:t>
            </a:r>
          </a:p>
        </p:txBody>
      </p:sp>
      <p:sp>
        <p:nvSpPr>
          <p:cNvPr id="3" name="Content Placeholder 2">
            <a:extLst>
              <a:ext uri="{FF2B5EF4-FFF2-40B4-BE49-F238E27FC236}">
                <a16:creationId xmlns:a16="http://schemas.microsoft.com/office/drawing/2014/main" id="{81F07400-FD40-F143-AC1B-E502792444ED}"/>
              </a:ext>
            </a:extLst>
          </p:cNvPr>
          <p:cNvSpPr>
            <a:spLocks noGrp="1"/>
          </p:cNvSpPr>
          <p:nvPr>
            <p:ph idx="1"/>
          </p:nvPr>
        </p:nvSpPr>
        <p:spPr/>
        <p:txBody>
          <a:bodyPr/>
          <a:lstStyle/>
          <a:p>
            <a:r>
              <a:rPr lang="en-US" dirty="0"/>
              <a:t>The proximal Newton algorithm is proposed Hu et al. </a:t>
            </a:r>
          </a:p>
          <a:p>
            <a:r>
              <a:rPr lang="en-US" dirty="0"/>
              <a:t>It makes use of diagonal Hessian approximation which minimizes the loss corresponding to the binary weights.</a:t>
            </a:r>
          </a:p>
          <a:p>
            <a:r>
              <a:rPr lang="en-US" dirty="0"/>
              <a:t>This method takes into consideration the effect of binarization on the loss that occurs during binarization. </a:t>
            </a:r>
          </a:p>
          <a:p>
            <a:r>
              <a:rPr lang="en-US" dirty="0"/>
              <a:t>This loss is optimized using the proximal Newton algorithm with a diagonal Hessian. </a:t>
            </a:r>
          </a:p>
          <a:p>
            <a:r>
              <a:rPr lang="en-US" dirty="0"/>
              <a:t>This method is more robust for wide and deep networks.</a:t>
            </a:r>
          </a:p>
        </p:txBody>
      </p:sp>
      <p:pic>
        <p:nvPicPr>
          <p:cNvPr id="4" name="Slide 8">
            <a:hlinkClick r:id="" action="ppaction://media"/>
            <a:extLst>
              <a:ext uri="{FF2B5EF4-FFF2-40B4-BE49-F238E27FC236}">
                <a16:creationId xmlns:a16="http://schemas.microsoft.com/office/drawing/2014/main" id="{79AD91F3-D627-F341-BDBA-59BBD3F4CD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95318" y="0"/>
            <a:ext cx="812800" cy="812800"/>
          </a:xfrm>
          <a:prstGeom prst="rect">
            <a:avLst/>
          </a:prstGeom>
        </p:spPr>
      </p:pic>
      <p:sp>
        <p:nvSpPr>
          <p:cNvPr id="7" name="Footer Placeholder 6">
            <a:extLst>
              <a:ext uri="{FF2B5EF4-FFF2-40B4-BE49-F238E27FC236}">
                <a16:creationId xmlns:a16="http://schemas.microsoft.com/office/drawing/2014/main" id="{1DC335FD-F340-7C45-A9E3-8B1E570C42B7}"/>
              </a:ext>
            </a:extLst>
          </p:cNvPr>
          <p:cNvSpPr>
            <a:spLocks noGrp="1"/>
          </p:cNvSpPr>
          <p:nvPr>
            <p:ph type="ftr" sz="quarter" idx="11"/>
          </p:nvPr>
        </p:nvSpPr>
        <p:spPr/>
        <p:txBody>
          <a:bodyPr/>
          <a:lstStyle/>
          <a:p>
            <a:r>
              <a:rPr lang="en-US" dirty="0"/>
              <a:t>L. </a:t>
            </a:r>
            <a:r>
              <a:rPr lang="en-US" dirty="0" err="1"/>
              <a:t>Hou</a:t>
            </a:r>
            <a:r>
              <a:rPr lang="en-US" dirty="0"/>
              <a:t>, Q. Yao and J. T. Kwok, "Loss Aware Binarization of Deep Networks," in </a:t>
            </a:r>
            <a:r>
              <a:rPr lang="en-US" i="1" dirty="0"/>
              <a:t>ICLR. arXiv:1611.01600v3</a:t>
            </a:r>
            <a:r>
              <a:rPr lang="en-US" dirty="0"/>
              <a:t>, 2018. </a:t>
            </a:r>
          </a:p>
        </p:txBody>
      </p:sp>
    </p:spTree>
    <p:extLst>
      <p:ext uri="{BB962C8B-B14F-4D97-AF65-F5344CB8AC3E}">
        <p14:creationId xmlns:p14="http://schemas.microsoft.com/office/powerpoint/2010/main" val="2065864593"/>
      </p:ext>
    </p:extLst>
  </p:cSld>
  <p:clrMapOvr>
    <a:masterClrMapping/>
  </p:clrMapOvr>
  <mc:AlternateContent xmlns:mc="http://schemas.openxmlformats.org/markup-compatibility/2006" xmlns:p14="http://schemas.microsoft.com/office/powerpoint/2010/main">
    <mc:Choice Requires="p14">
      <p:transition spd="slow" p14:dur="2000" advTm="33227"/>
    </mc:Choice>
    <mc:Fallback xmlns="">
      <p:transition spd="slow" advTm="332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7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18" objId="4"/>
        <p14:stopEvt time="33018" objId="4"/>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7D3FC-3E28-C949-8F9B-0B2EBDFFB955}"/>
              </a:ext>
            </a:extLst>
          </p:cNvPr>
          <p:cNvSpPr>
            <a:spLocks noGrp="1"/>
          </p:cNvSpPr>
          <p:nvPr>
            <p:ph type="title"/>
          </p:nvPr>
        </p:nvSpPr>
        <p:spPr/>
        <p:txBody>
          <a:bodyPr/>
          <a:lstStyle/>
          <a:p>
            <a:r>
              <a:rPr lang="en-US" dirty="0"/>
              <a:t>Result</a:t>
            </a:r>
          </a:p>
        </p:txBody>
      </p:sp>
      <p:pic>
        <p:nvPicPr>
          <p:cNvPr id="5" name="Content Placeholder 4">
            <a:extLst>
              <a:ext uri="{FF2B5EF4-FFF2-40B4-BE49-F238E27FC236}">
                <a16:creationId xmlns:a16="http://schemas.microsoft.com/office/drawing/2014/main" id="{371DA868-4B9D-6B45-BE01-500A7AE23E8D}"/>
              </a:ext>
            </a:extLst>
          </p:cNvPr>
          <p:cNvPicPr>
            <a:picLocks noGrp="1" noChangeAspect="1"/>
          </p:cNvPicPr>
          <p:nvPr>
            <p:ph idx="1"/>
          </p:nvPr>
        </p:nvPicPr>
        <p:blipFill>
          <a:blip r:embed="rId5"/>
          <a:stretch>
            <a:fillRect/>
          </a:stretch>
        </p:blipFill>
        <p:spPr>
          <a:xfrm>
            <a:off x="781383" y="2852928"/>
            <a:ext cx="9588167" cy="2863628"/>
          </a:xfrm>
        </p:spPr>
      </p:pic>
      <p:sp>
        <p:nvSpPr>
          <p:cNvPr id="6" name="TextBox 5">
            <a:extLst>
              <a:ext uri="{FF2B5EF4-FFF2-40B4-BE49-F238E27FC236}">
                <a16:creationId xmlns:a16="http://schemas.microsoft.com/office/drawing/2014/main" id="{D1EBE42D-487B-5B48-9DBC-5BA3E9FD2CBF}"/>
              </a:ext>
            </a:extLst>
          </p:cNvPr>
          <p:cNvSpPr txBox="1"/>
          <p:nvPr/>
        </p:nvSpPr>
        <p:spPr>
          <a:xfrm>
            <a:off x="969264" y="1690688"/>
            <a:ext cx="9400286"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 graph shows the classification error convergence of the method.</a:t>
            </a:r>
          </a:p>
          <a:p>
            <a:pPr marL="285750" indent="-285750">
              <a:buFont typeface="Arial" panose="020B0604020202020204" pitchFamily="34" charset="0"/>
              <a:buChar char="•"/>
            </a:pPr>
            <a:r>
              <a:rPr lang="en-US" dirty="0"/>
              <a:t>The proposed method has the lowest error on MNIST and SVHN.  </a:t>
            </a:r>
          </a:p>
          <a:p>
            <a:endParaRPr lang="en-US" dirty="0"/>
          </a:p>
        </p:txBody>
      </p:sp>
      <p:pic>
        <p:nvPicPr>
          <p:cNvPr id="7" name="SLIDE 9">
            <a:hlinkClick r:id="" action="ppaction://media"/>
            <a:extLst>
              <a:ext uri="{FF2B5EF4-FFF2-40B4-BE49-F238E27FC236}">
                <a16:creationId xmlns:a16="http://schemas.microsoft.com/office/drawing/2014/main" id="{AB5059B2-5025-B04F-B722-68BBFC0A480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76000" y="0"/>
            <a:ext cx="812800" cy="812800"/>
          </a:xfrm>
          <a:prstGeom prst="rect">
            <a:avLst/>
          </a:prstGeom>
        </p:spPr>
      </p:pic>
      <p:sp>
        <p:nvSpPr>
          <p:cNvPr id="10" name="Footer Placeholder 9">
            <a:extLst>
              <a:ext uri="{FF2B5EF4-FFF2-40B4-BE49-F238E27FC236}">
                <a16:creationId xmlns:a16="http://schemas.microsoft.com/office/drawing/2014/main" id="{61863588-2590-F541-B072-2ABEC9A46F97}"/>
              </a:ext>
            </a:extLst>
          </p:cNvPr>
          <p:cNvSpPr>
            <a:spLocks noGrp="1"/>
          </p:cNvSpPr>
          <p:nvPr>
            <p:ph type="ftr" sz="quarter" idx="11"/>
          </p:nvPr>
        </p:nvSpPr>
        <p:spPr/>
        <p:txBody>
          <a:bodyPr/>
          <a:lstStyle/>
          <a:p>
            <a:r>
              <a:rPr lang="en-US" dirty="0"/>
              <a:t>L. </a:t>
            </a:r>
            <a:r>
              <a:rPr lang="en-US" dirty="0" err="1"/>
              <a:t>Hou</a:t>
            </a:r>
            <a:r>
              <a:rPr lang="en-US" dirty="0"/>
              <a:t>, Q. Yao and J. T. Kwok, "Loss Aware Binarization of Deep Networks," in </a:t>
            </a:r>
            <a:r>
              <a:rPr lang="en-US" i="1" dirty="0"/>
              <a:t>ICLR. arXiv:1611.01600v3</a:t>
            </a:r>
            <a:r>
              <a:rPr lang="en-US" dirty="0"/>
              <a:t>, 2018. </a:t>
            </a:r>
          </a:p>
        </p:txBody>
      </p:sp>
    </p:spTree>
    <p:extLst>
      <p:ext uri="{BB962C8B-B14F-4D97-AF65-F5344CB8AC3E}">
        <p14:creationId xmlns:p14="http://schemas.microsoft.com/office/powerpoint/2010/main" val="624655780"/>
      </p:ext>
    </p:extLst>
  </p:cSld>
  <p:clrMapOvr>
    <a:masterClrMapping/>
  </p:clrMapOvr>
  <mc:AlternateContent xmlns:mc="http://schemas.openxmlformats.org/markup-compatibility/2006" xmlns:p14="http://schemas.microsoft.com/office/powerpoint/2010/main">
    <mc:Choice Requires="p14">
      <p:transition spd="slow" p14:dur="2000" advTm="30122"/>
    </mc:Choice>
    <mc:Fallback xmlns="">
      <p:transition spd="slow" advTm="30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81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E180D4A7-C9FB-4DFB-919C-405C955672EB}">
      <p14:showEvtLst xmlns:p14="http://schemas.microsoft.com/office/powerpoint/2010/main">
        <p14:playEvt time="20" objId="7"/>
        <p14:stopEvt time="30070" objId="7"/>
      </p14:showEvtLst>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2769</TotalTime>
  <Words>1921</Words>
  <Application>Microsoft Office PowerPoint</Application>
  <PresentationFormat>Widescreen</PresentationFormat>
  <Paragraphs>118</Paragraphs>
  <Slides>19</Slides>
  <Notes>17</Notes>
  <HiddenSlides>0</HiddenSlides>
  <MMClips>19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NimbusRomNo9L</vt:lpstr>
      <vt:lpstr>Office Theme</vt:lpstr>
      <vt:lpstr>Survey on Optimization Techniques to Reduce Memory Footprints and Inference Time </vt:lpstr>
      <vt:lpstr>I. INTRODUCTION</vt:lpstr>
      <vt:lpstr>II. Trained Ternary Quantization (TTQ)</vt:lpstr>
      <vt:lpstr>Result TTQ</vt:lpstr>
      <vt:lpstr>Results for TTQ</vt:lpstr>
      <vt:lpstr>III. Vector Quantization</vt:lpstr>
      <vt:lpstr>Results</vt:lpstr>
      <vt:lpstr>IV. Binarization</vt:lpstr>
      <vt:lpstr>Result</vt:lpstr>
      <vt:lpstr>V. Using Weights and Connection for Efficient Neural Network</vt:lpstr>
      <vt:lpstr>Result</vt:lpstr>
      <vt:lpstr>VI. Accelerator for Compressed DNN</vt:lpstr>
      <vt:lpstr>Result</vt:lpstr>
      <vt:lpstr>VII. Pruning Filters for Efficient ConvNets</vt:lpstr>
      <vt:lpstr>Result</vt:lpstr>
      <vt:lpstr>VIII. Efficiency of Pruning for Model Compression</vt:lpstr>
      <vt:lpstr>Result</vt:lpstr>
      <vt:lpstr>IX. 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Aswani,Anisha</dc:creator>
  <cp:lastModifiedBy>Aswani,Anisha</cp:lastModifiedBy>
  <cp:revision>32</cp:revision>
  <dcterms:created xsi:type="dcterms:W3CDTF">2019-12-13T09:24:43Z</dcterms:created>
  <dcterms:modified xsi:type="dcterms:W3CDTF">2019-12-15T07:45:18Z</dcterms:modified>
</cp:coreProperties>
</file>